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9144000" cy="6858000" type="screen4x3"/>
  <p:notesSz cx="6858000" cy="9144000"/>
  <p:defaultTextStyle>
    <a:defPPr>
      <a:defRPr lang="sv-S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1" d="100"/>
          <a:sy n="61" d="100"/>
        </p:scale>
        <p:origin x="-8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AA7D4-72D8-E446-AED7-A4BDA14877FB}" type="datetimeFigureOut">
              <a:rPr lang="sv-SE" smtClean="0"/>
              <a:t>18-09-11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787A26-9034-D049-ABDE-AE0CD509A1A9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15554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 smtClean="0">
                <a:latin typeface="Arial"/>
                <a:cs typeface="Arial"/>
              </a:rPr>
              <a:t>Carmela </a:t>
            </a:r>
            <a:r>
              <a:rPr lang="sv-SE" dirty="0" err="1" smtClean="0">
                <a:latin typeface="Arial"/>
                <a:cs typeface="Arial"/>
              </a:rPr>
              <a:t>Miniscalco</a:t>
            </a:r>
            <a:r>
              <a:rPr lang="sv-SE" dirty="0" smtClean="0">
                <a:latin typeface="Arial"/>
                <a:cs typeface="Arial"/>
              </a:rPr>
              <a:t> </a:t>
            </a:r>
            <a:r>
              <a:rPr lang="sv-SE" dirty="0" err="1" smtClean="0">
                <a:latin typeface="Arial"/>
                <a:cs typeface="Arial"/>
              </a:rPr>
              <a:t>m.fl</a:t>
            </a:r>
            <a:r>
              <a:rPr lang="sv-SE" dirty="0" smtClean="0">
                <a:latin typeface="Arial"/>
                <a:cs typeface="Arial"/>
              </a:rPr>
              <a:t> (2007) </a:t>
            </a:r>
          </a:p>
          <a:p>
            <a:r>
              <a:rPr lang="sv-SE" sz="1200" dirty="0" smtClean="0">
                <a:latin typeface="Arial"/>
                <a:cs typeface="Arial"/>
              </a:rPr>
              <a:t>Mycket vanligt med </a:t>
            </a:r>
            <a:r>
              <a:rPr lang="sv-SE" sz="1200" dirty="0" err="1" smtClean="0">
                <a:latin typeface="Arial"/>
                <a:cs typeface="Arial"/>
              </a:rPr>
              <a:t>komorbiditet</a:t>
            </a:r>
            <a:r>
              <a:rPr lang="sv-SE" sz="1200" dirty="0" smtClean="0">
                <a:latin typeface="Arial"/>
                <a:cs typeface="Arial"/>
              </a:rPr>
              <a:t> (</a:t>
            </a:r>
            <a:r>
              <a:rPr lang="sv-SE" sz="1200" dirty="0" err="1" smtClean="0">
                <a:latin typeface="Arial"/>
                <a:cs typeface="Arial"/>
              </a:rPr>
              <a:t>samsjuklighet</a:t>
            </a:r>
            <a:r>
              <a:rPr lang="sv-SE" sz="1200" dirty="0" smtClean="0">
                <a:latin typeface="Arial"/>
                <a:cs typeface="Arial"/>
              </a:rPr>
              <a:t>) hos barn med grav språkstörning. </a:t>
            </a:r>
          </a:p>
          <a:p>
            <a:r>
              <a:rPr lang="sv-SE" sz="1200" dirty="0" smtClean="0">
                <a:latin typeface="Arial"/>
                <a:cs typeface="Arial"/>
              </a:rPr>
              <a:t>Barn med språkstörning uppvisar ofta läs- och skrivsvårigheter, inlärningssvårigheter men även neuropsykiatriska diagnoser som autismspektrumtillstånd och ADHD.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E7666F-F02A-E347-898D-7A01F5CE2F7D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09221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Platshållare för bildobjekt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2" name="Platshållare för anteckninga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sv-SE">
              <a:latin typeface="Calibri" charset="0"/>
            </a:endParaRPr>
          </a:p>
        </p:txBody>
      </p:sp>
      <p:sp>
        <p:nvSpPr>
          <p:cNvPr id="71683" name="Platshållare för bild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5CA23D8-A1DF-DB47-B077-7F4B9626FDA0}" type="slidenum">
              <a:rPr lang="sv-SE" sz="1200"/>
              <a:pPr/>
              <a:t>19</a:t>
            </a:fld>
            <a:endParaRPr lang="sv-SE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B7A2-9D14-3C4F-A72C-18FCDCC7888E}" type="datetimeFigureOut">
              <a:rPr lang="sv-SE" smtClean="0"/>
              <a:t>18-09-11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DE48-85EA-7745-9912-A402E461E7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1730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B7A2-9D14-3C4F-A72C-18FCDCC7888E}" type="datetimeFigureOut">
              <a:rPr lang="sv-SE" smtClean="0"/>
              <a:t>18-09-11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DE48-85EA-7745-9912-A402E461E7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81614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B7A2-9D14-3C4F-A72C-18FCDCC7888E}" type="datetimeFigureOut">
              <a:rPr lang="sv-SE" smtClean="0"/>
              <a:t>18-09-11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DE48-85EA-7745-9912-A402E461E7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65290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B7A2-9D14-3C4F-A72C-18FCDCC7888E}" type="datetimeFigureOut">
              <a:rPr lang="sv-SE" smtClean="0"/>
              <a:t>18-09-11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DE48-85EA-7745-9912-A402E461E7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2894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B7A2-9D14-3C4F-A72C-18FCDCC7888E}" type="datetimeFigureOut">
              <a:rPr lang="sv-SE" smtClean="0"/>
              <a:t>18-09-11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DE48-85EA-7745-9912-A402E461E7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9324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B7A2-9D14-3C4F-A72C-18FCDCC7888E}" type="datetimeFigureOut">
              <a:rPr lang="sv-SE" smtClean="0"/>
              <a:t>18-09-11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DE48-85EA-7745-9912-A402E461E7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03955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B7A2-9D14-3C4F-A72C-18FCDCC7888E}" type="datetimeFigureOut">
              <a:rPr lang="sv-SE" smtClean="0"/>
              <a:t>18-09-11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DE48-85EA-7745-9912-A402E461E7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025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B7A2-9D14-3C4F-A72C-18FCDCC7888E}" type="datetimeFigureOut">
              <a:rPr lang="sv-SE" smtClean="0"/>
              <a:t>18-09-11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DE48-85EA-7745-9912-A402E461E7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5678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B7A2-9D14-3C4F-A72C-18FCDCC7888E}" type="datetimeFigureOut">
              <a:rPr lang="sv-SE" smtClean="0"/>
              <a:t>18-09-11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DE48-85EA-7745-9912-A402E461E7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01283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B7A2-9D14-3C4F-A72C-18FCDCC7888E}" type="datetimeFigureOut">
              <a:rPr lang="sv-SE" smtClean="0"/>
              <a:t>18-09-11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DE48-85EA-7745-9912-A402E461E7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0986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B7A2-9D14-3C4F-A72C-18FCDCC7888E}" type="datetimeFigureOut">
              <a:rPr lang="sv-SE" smtClean="0"/>
              <a:t>18-09-11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4DE48-85EA-7745-9912-A402E461E7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07394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8B7A2-9D14-3C4F-A72C-18FCDCC7888E}" type="datetimeFigureOut">
              <a:rPr lang="sv-SE" smtClean="0"/>
              <a:t>18-09-11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F4DE48-85EA-7745-9912-A402E461E76C}" type="slidenum">
              <a:rPr lang="sv-SE" smtClean="0"/>
              <a:t>‹Nr.›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794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tshållare för innehåll 3"/>
          <p:cNvPicPr>
            <a:picLocks noGrp="1" noChangeAspect="1"/>
          </p:cNvPicPr>
          <p:nvPr>
            <p:ph idx="1"/>
          </p:nvPr>
        </p:nvPicPr>
        <p:blipFill>
          <a:blip r:embed="rId2"/>
          <a:srcRect t="3047" b="3047"/>
          <a:stretch>
            <a:fillRect/>
          </a:stretch>
        </p:blipFill>
        <p:spPr>
          <a:xfrm>
            <a:off x="457200" y="355600"/>
            <a:ext cx="8229600" cy="5770563"/>
          </a:xfrm>
        </p:spPr>
      </p:pic>
      <p:sp>
        <p:nvSpPr>
          <p:cNvPr id="5" name="Rektangel 4"/>
          <p:cNvSpPr/>
          <p:nvPr/>
        </p:nvSpPr>
        <p:spPr>
          <a:xfrm>
            <a:off x="846718" y="1794933"/>
            <a:ext cx="7281283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3600" dirty="0" smtClean="0">
                <a:latin typeface="+mj-lt"/>
                <a:cs typeface="Arial"/>
              </a:rPr>
              <a:t>Perceptionens betydelse för lärandet</a:t>
            </a:r>
            <a:r>
              <a:rPr lang="sv-SE" sz="3600" dirty="0">
                <a:solidFill>
                  <a:schemeClr val="bg1"/>
                </a:solidFill>
                <a:latin typeface="+mj-lt"/>
                <a:cs typeface="Arial"/>
              </a:rPr>
              <a:t/>
            </a:r>
            <a:br>
              <a:rPr lang="sv-SE" sz="3600" dirty="0">
                <a:solidFill>
                  <a:schemeClr val="bg1"/>
                </a:solidFill>
                <a:latin typeface="+mj-lt"/>
                <a:cs typeface="Arial"/>
              </a:rPr>
            </a:br>
            <a:r>
              <a:rPr lang="sv-SE" sz="3600" dirty="0" err="1" smtClean="0">
                <a:latin typeface="+mj-lt"/>
                <a:cs typeface="Arial"/>
              </a:rPr>
              <a:t>Språkförskolekonferens</a:t>
            </a:r>
            <a:endParaRPr lang="sv-SE" sz="3600" dirty="0" smtClean="0">
              <a:latin typeface="+mj-lt"/>
              <a:cs typeface="Arial"/>
            </a:endParaRPr>
          </a:p>
          <a:p>
            <a:r>
              <a:rPr lang="sv-SE" sz="3600" dirty="0" smtClean="0">
                <a:latin typeface="+mj-lt"/>
                <a:cs typeface="Arial"/>
              </a:rPr>
              <a:t>Gävle 2018-09-14</a:t>
            </a:r>
            <a:endParaRPr lang="sv-SE" sz="3600" dirty="0" smtClean="0">
              <a:solidFill>
                <a:schemeClr val="bg1"/>
              </a:solidFill>
              <a:latin typeface="+mj-lt"/>
              <a:cs typeface="Arial"/>
            </a:endParaRPr>
          </a:p>
          <a:p>
            <a:endParaRPr lang="sv-SE" sz="3600" dirty="0">
              <a:solidFill>
                <a:schemeClr val="bg1"/>
              </a:solidFill>
              <a:latin typeface="+mj-lt"/>
              <a:cs typeface="Arial"/>
            </a:endParaRPr>
          </a:p>
          <a:p>
            <a:endParaRPr lang="sv-SE" sz="3600" dirty="0" smtClean="0">
              <a:solidFill>
                <a:schemeClr val="bg1"/>
              </a:solidFill>
              <a:latin typeface="+mj-lt"/>
              <a:cs typeface="Arial"/>
            </a:endParaRPr>
          </a:p>
          <a:p>
            <a:endParaRPr lang="sv-SE" sz="3600" dirty="0">
              <a:solidFill>
                <a:schemeClr val="bg1"/>
              </a:solidFill>
              <a:latin typeface="+mj-lt"/>
              <a:cs typeface="Arial"/>
            </a:endParaRPr>
          </a:p>
          <a:p>
            <a:r>
              <a:rPr lang="sv-SE" sz="3600" dirty="0" smtClean="0">
                <a:latin typeface="+mj-lt"/>
                <a:cs typeface="Arial"/>
              </a:rPr>
              <a:t>Annika Flenninger</a:t>
            </a:r>
            <a:r>
              <a:rPr lang="sv-SE" sz="3600" dirty="0" smtClean="0">
                <a:solidFill>
                  <a:schemeClr val="bg1"/>
                </a:solidFill>
                <a:latin typeface="+mj-lt"/>
                <a:cs typeface="Arial"/>
              </a:rPr>
              <a:t> </a:t>
            </a:r>
            <a:r>
              <a:rPr lang="sv-SE" sz="3600" dirty="0">
                <a:latin typeface="+mj-lt"/>
                <a:cs typeface="Arial"/>
              </a:rPr>
              <a:t/>
            </a:r>
            <a:br>
              <a:rPr lang="sv-SE" sz="3600" dirty="0">
                <a:latin typeface="+mj-lt"/>
                <a:cs typeface="Arial"/>
              </a:rPr>
            </a:br>
            <a:endParaRPr lang="sv-SE" sz="3600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0589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Visuell närhet (</a:t>
            </a:r>
            <a:r>
              <a:rPr lang="sv-SE" dirty="0" err="1" smtClean="0"/>
              <a:t>visual</a:t>
            </a:r>
            <a:r>
              <a:rPr lang="sv-SE" dirty="0" smtClean="0"/>
              <a:t> </a:t>
            </a:r>
            <a:r>
              <a:rPr lang="sv-SE" dirty="0" err="1" smtClean="0"/>
              <a:t>closure</a:t>
            </a:r>
            <a:r>
              <a:rPr lang="sv-SE" dirty="0" smtClean="0"/>
              <a:t>)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 smtClean="0"/>
              <a:t>Hjärnan vill skapa helheter för att kunna tolka och förstå.</a:t>
            </a:r>
          </a:p>
          <a:p>
            <a:r>
              <a:rPr lang="sv-SE" dirty="0" smtClean="0"/>
              <a:t>Se helheter från delar, bokstäver blir ord.</a:t>
            </a:r>
          </a:p>
          <a:p>
            <a:r>
              <a:rPr lang="sv-SE" dirty="0" smtClean="0"/>
              <a:t>Se mönster och upprepning/repetitioner.</a:t>
            </a:r>
          </a:p>
          <a:p>
            <a:r>
              <a:rPr lang="sv-SE" dirty="0" smtClean="0"/>
              <a:t>Bildtolkning, att se </a:t>
            </a:r>
            <a:r>
              <a:rPr lang="sv-SE" dirty="0" smtClean="0"/>
              <a:t>helheter </a:t>
            </a:r>
            <a:r>
              <a:rPr lang="sv-SE" dirty="0" smtClean="0"/>
              <a:t>istället för detaljer/delar.</a:t>
            </a:r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200835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8229600" cy="1143000"/>
          </a:xfrm>
        </p:spPr>
        <p:txBody>
          <a:bodyPr/>
          <a:lstStyle/>
          <a:p>
            <a:pPr eaLnBrk="1" hangingPunct="1"/>
            <a:r>
              <a:rPr lang="sv-SE" sz="4000">
                <a:latin typeface="Arial" charset="0"/>
              </a:rPr>
              <a:t>Visuell perception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395288" y="1484313"/>
            <a:ext cx="8229600" cy="3886200"/>
          </a:xfrm>
        </p:spPr>
        <p:txBody>
          <a:bodyPr>
            <a:normAutofit fontScale="25000" lnSpcReduction="20000"/>
          </a:bodyPr>
          <a:lstStyle/>
          <a:p>
            <a:pPr lvl="1" eaLnBrk="1" hangingPunct="1">
              <a:buFont typeface="Wingdings" charset="0"/>
              <a:buNone/>
            </a:pPr>
            <a:r>
              <a:rPr lang="sv-SE" sz="11200" b="1" dirty="0" err="1">
                <a:latin typeface="Arial" charset="0"/>
              </a:rPr>
              <a:t>Visuo</a:t>
            </a:r>
            <a:r>
              <a:rPr lang="sv-SE" sz="11200" b="1" dirty="0">
                <a:latin typeface="Arial" charset="0"/>
              </a:rPr>
              <a:t>- motorisk samordning</a:t>
            </a:r>
          </a:p>
          <a:p>
            <a:pPr eaLnBrk="1" hangingPunct="1">
              <a:buFont typeface="Wingdings" charset="0"/>
              <a:buNone/>
            </a:pPr>
            <a:r>
              <a:rPr lang="sv-SE" sz="11200" b="1" dirty="0">
                <a:latin typeface="Arial" charset="0"/>
              </a:rPr>
              <a:t>   </a:t>
            </a:r>
            <a:r>
              <a:rPr lang="sv-SE" sz="11200" b="1" dirty="0" smtClean="0">
                <a:latin typeface="Arial" charset="0"/>
              </a:rPr>
              <a:t> </a:t>
            </a:r>
            <a:r>
              <a:rPr lang="sv-SE" sz="11200" dirty="0" smtClean="0">
                <a:latin typeface="Arial" charset="0"/>
              </a:rPr>
              <a:t>Att </a:t>
            </a:r>
            <a:r>
              <a:rPr lang="sv-SE" sz="11200" dirty="0">
                <a:latin typeface="Arial" charset="0"/>
              </a:rPr>
              <a:t>kunna tolka inåtgående sinnesintryck och omvandla dessa till utåtgående motorisk aktivitet, som att kunna samordna kroppens rörelse i förhållande till det man ser.</a:t>
            </a:r>
          </a:p>
          <a:p>
            <a:pPr eaLnBrk="1" hangingPunct="1">
              <a:buFont typeface="Wingdings" charset="0"/>
              <a:buNone/>
            </a:pPr>
            <a:endParaRPr lang="sv-SE" sz="7200" dirty="0" smtClean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72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7200" dirty="0" smtClean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72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7200" dirty="0" smtClean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72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7200" dirty="0" smtClean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sv-SE" sz="7200" dirty="0" smtClean="0">
                <a:latin typeface="Arial" charset="0"/>
              </a:rPr>
              <a:t>				</a:t>
            </a:r>
            <a:r>
              <a:rPr lang="sv-SE" sz="7200" b="1" dirty="0" smtClean="0">
                <a:latin typeface="Arial" charset="0"/>
              </a:rPr>
              <a:t>                                                                                                                  										</a:t>
            </a:r>
            <a:r>
              <a:rPr lang="sv-SE" sz="4200" b="1" dirty="0" smtClean="0">
                <a:latin typeface="Arial" charset="0"/>
              </a:rPr>
              <a:t>Annika </a:t>
            </a:r>
            <a:r>
              <a:rPr lang="sv-SE" sz="4200" b="1" dirty="0">
                <a:latin typeface="Arial" charset="0"/>
              </a:rPr>
              <a:t>Flenninger</a:t>
            </a:r>
          </a:p>
          <a:p>
            <a:pPr eaLnBrk="1" hangingPunct="1"/>
            <a:endParaRPr lang="sv-SE" sz="7200" b="1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7200" b="1" dirty="0">
              <a:latin typeface="Arial" charset="0"/>
            </a:endParaRPr>
          </a:p>
          <a:p>
            <a:pPr eaLnBrk="1" hangingPunct="1"/>
            <a:endParaRPr lang="sv-SE" sz="7200" b="1" dirty="0">
              <a:latin typeface="Arial" charset="0"/>
            </a:endParaRPr>
          </a:p>
          <a:p>
            <a:pPr lvl="3" eaLnBrk="1" hangingPunct="1"/>
            <a:endParaRPr lang="sv-SE" dirty="0">
              <a:latin typeface="Arial" charset="0"/>
            </a:endParaRPr>
          </a:p>
          <a:p>
            <a:pPr lvl="4"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Annika Flenninger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dirty="0">
                <a:latin typeface="Arial" charset="0"/>
              </a:rPr>
              <a:t>Auditiv perception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Auditivt minne</a:t>
            </a:r>
          </a:p>
          <a:p>
            <a:pPr eaLnBrk="1" hangingPunct="1"/>
            <a:r>
              <a:rPr lang="sv-SE" b="1" dirty="0">
                <a:latin typeface="Arial" charset="0"/>
              </a:rPr>
              <a:t>Att känna igen olika ljud och att minnas hur olika bokstäver låter, för att kunna urskilja ljud som låter lika.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Ex på svårigheter:</a:t>
            </a:r>
          </a:p>
          <a:p>
            <a:pPr eaLnBrk="1" hangingPunct="1"/>
            <a:r>
              <a:rPr lang="sv-SE" b="1" dirty="0">
                <a:latin typeface="Arial" charset="0"/>
              </a:rPr>
              <a:t>lära sig ljuda, läsa och skriva</a:t>
            </a:r>
          </a:p>
          <a:p>
            <a:pPr eaLnBrk="1" hangingPunct="1"/>
            <a:r>
              <a:rPr lang="sv-SE" b="1" dirty="0">
                <a:latin typeface="Arial" charset="0"/>
              </a:rPr>
              <a:t>känna igen olika ljud som kan ge upphov till rädsla ex dammsugarens och olika köksmaskiners ljud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Annika Flenninger</a:t>
            </a:r>
          </a:p>
          <a:p>
            <a:pPr eaLnBrk="1" hangingPunct="1"/>
            <a:r>
              <a:rPr lang="sv-SE" dirty="0">
                <a:latin typeface="Arial" charset="0"/>
              </a:rPr>
              <a:t>Taktil perception</a:t>
            </a:r>
          </a:p>
          <a:p>
            <a:pPr eaLnBrk="1" hangingPunct="1"/>
            <a:endParaRPr lang="sv-SE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Hjärnan får information från receptorer på huden.</a:t>
            </a:r>
          </a:p>
          <a:p>
            <a:pPr eaLnBrk="1" hangingPunct="1"/>
            <a:r>
              <a:rPr lang="sv-SE" b="1" dirty="0">
                <a:latin typeface="Arial" charset="0"/>
              </a:rPr>
              <a:t>Intensivt obehag upplevs när vävnader skadas av hårt tryck, spetsiga eller vassa föremål, frusna och heta substanser.</a:t>
            </a:r>
          </a:p>
          <a:p>
            <a:pPr eaLnBrk="1" hangingPunct="1"/>
            <a:r>
              <a:rPr lang="sv-SE" b="1" dirty="0">
                <a:latin typeface="Arial" charset="0"/>
              </a:rPr>
              <a:t>Utan information om omvärldens beskaffenhet i fråga om hårdhet och mjukhet, trycket mot hudytan, temperaturen i luften och på föremål skulle det vara livsfarligt att röra sig. Vi skulle ha små chanser att överleva.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Beröringssinne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Temperatursinne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Smärtsinne				Annika Flenninger</a:t>
            </a:r>
          </a:p>
          <a:p>
            <a:pPr eaLnBrk="1" hangingPunct="1"/>
            <a:r>
              <a:rPr lang="sv-SE" dirty="0">
                <a:latin typeface="Arial" charset="0"/>
              </a:rPr>
              <a:t>Kinestetisk perception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 err="1">
                <a:latin typeface="Arial" charset="0"/>
              </a:rPr>
              <a:t>Proprioception</a:t>
            </a:r>
            <a:r>
              <a:rPr lang="sv-SE" b="1" dirty="0">
                <a:latin typeface="Arial" charset="0"/>
              </a:rPr>
              <a:t> eller rörelsesinne.</a:t>
            </a:r>
          </a:p>
          <a:p>
            <a:pPr eaLnBrk="1" hangingPunct="1"/>
            <a:r>
              <a:rPr lang="sv-SE" b="1" dirty="0">
                <a:latin typeface="Arial" charset="0"/>
              </a:rPr>
              <a:t>Hjärnan får information från muskler, leder och senfästen.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Att kunna känna i vilken ställning kroppen, armarna och benen befinner sig utan att behöva se det med ögonen. 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Att känna lägesförändringar och graden av muskelspänning. 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Viktigt för kroppsuppfattningen.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Annika Flenninger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Barnet skall rita en människa.</a:t>
            </a:r>
          </a:p>
          <a:p>
            <a:pPr eaLnBrk="1" hangingPunct="1"/>
            <a:r>
              <a:rPr lang="sv-SE" b="1" dirty="0">
                <a:latin typeface="Arial" charset="0"/>
              </a:rPr>
              <a:t>Vad krävs?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Intention</a:t>
            </a:r>
          </a:p>
          <a:p>
            <a:pPr eaLnBrk="1" hangingPunct="1"/>
            <a:r>
              <a:rPr lang="sv-SE" b="1" dirty="0">
                <a:latin typeface="Arial" charset="0"/>
              </a:rPr>
              <a:t>Idé</a:t>
            </a:r>
          </a:p>
          <a:p>
            <a:pPr eaLnBrk="1" hangingPunct="1"/>
            <a:r>
              <a:rPr lang="sv-SE" b="1" dirty="0">
                <a:latin typeface="Arial" charset="0"/>
              </a:rPr>
              <a:t>Tanke bakom</a:t>
            </a:r>
          </a:p>
          <a:p>
            <a:pPr eaLnBrk="1" hangingPunct="1"/>
            <a:r>
              <a:rPr lang="sv-SE" b="1" dirty="0">
                <a:latin typeface="Arial" charset="0"/>
              </a:rPr>
              <a:t>Inre kropps-		</a:t>
            </a:r>
            <a:r>
              <a:rPr lang="sv-SE" b="1" dirty="0" err="1">
                <a:latin typeface="Arial" charset="0"/>
              </a:rPr>
              <a:t>Visuo</a:t>
            </a:r>
            <a:r>
              <a:rPr lang="sv-SE" b="1" dirty="0">
                <a:latin typeface="Arial" charset="0"/>
              </a:rPr>
              <a:t>-motorisk</a:t>
            </a:r>
          </a:p>
          <a:p>
            <a:pPr eaLnBrk="1" hangingPunct="1"/>
            <a:r>
              <a:rPr lang="sv-SE" b="1" dirty="0">
                <a:latin typeface="Arial" charset="0"/>
              </a:rPr>
              <a:t>uppfattning			koordination</a:t>
            </a:r>
          </a:p>
          <a:p>
            <a:pPr eaLnBrk="1" hangingPunct="1"/>
            <a:r>
              <a:rPr lang="sv-SE" b="1" dirty="0">
                <a:latin typeface="Arial" charset="0"/>
              </a:rPr>
              <a:t>Upplevelse			Samordna</a:t>
            </a:r>
          </a:p>
          <a:p>
            <a:pPr eaLnBrk="1" hangingPunct="1"/>
            <a:r>
              <a:rPr lang="sv-SE" b="1" dirty="0">
                <a:latin typeface="Arial" charset="0"/>
              </a:rPr>
              <a:t>av den			handens rörelse</a:t>
            </a:r>
          </a:p>
          <a:p>
            <a:pPr eaLnBrk="1" hangingPunct="1"/>
            <a:r>
              <a:rPr lang="sv-SE" b="1" dirty="0">
                <a:latin typeface="Arial" charset="0"/>
              </a:rPr>
              <a:t>egna kroppen		med synintryck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Visuell			Mognad i </a:t>
            </a:r>
          </a:p>
          <a:p>
            <a:pPr eaLnBrk="1" hangingPunct="1"/>
            <a:r>
              <a:rPr lang="sv-SE" b="1" dirty="0">
                <a:latin typeface="Arial" charset="0"/>
              </a:rPr>
              <a:t>perception			handens motorik</a:t>
            </a:r>
          </a:p>
          <a:p>
            <a:pPr eaLnBrk="1" hangingPunct="1"/>
            <a:r>
              <a:rPr lang="sv-SE" b="1" dirty="0">
                <a:latin typeface="Arial" charset="0"/>
              </a:rPr>
              <a:t>Spatiala begrepp		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Kinestetisk och</a:t>
            </a:r>
          </a:p>
          <a:p>
            <a:pPr eaLnBrk="1" hangingPunct="1"/>
            <a:r>
              <a:rPr lang="sv-SE" b="1" dirty="0">
                <a:latin typeface="Arial" charset="0"/>
              </a:rPr>
              <a:t>Taktil perception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Var finns svårigheterna?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Annika Flenninger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dirty="0">
                <a:latin typeface="Arial" charset="0"/>
              </a:rPr>
              <a:t>Exekutiva funktioner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Att kunna ta initiativ, planera och genomföra olika aktiviteter och analysera konsekvenserna av dessa.</a:t>
            </a: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endParaRPr lang="sv-SE" b="1" dirty="0">
              <a:latin typeface="Arial" charset="0"/>
            </a:endParaRPr>
          </a:p>
          <a:p>
            <a:pPr eaLnBrk="1" hangingPunct="1"/>
            <a:r>
              <a:rPr lang="sv-SE" b="1" dirty="0">
                <a:latin typeface="Arial" charset="0"/>
              </a:rPr>
              <a:t>Annika Flenninger</a:t>
            </a:r>
          </a:p>
        </p:txBody>
      </p:sp>
    </p:spTree>
    <p:extLst>
      <p:ext uri="{BB962C8B-B14F-4D97-AF65-F5344CB8AC3E}">
        <p14:creationId xmlns:p14="http://schemas.microsoft.com/office/powerpoint/2010/main" val="8285086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Auditiv perception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4" eaLnBrk="1" hangingPunct="1">
              <a:buFont typeface="Wingdings" charset="0"/>
              <a:buNone/>
            </a:pPr>
            <a:r>
              <a:rPr lang="sv-SE" sz="2800" b="1" dirty="0">
                <a:latin typeface="Arial" charset="0"/>
              </a:rPr>
              <a:t>Figur bakgrund</a:t>
            </a: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r>
              <a:rPr lang="sv-SE" sz="2800" dirty="0">
                <a:latin typeface="Arial" charset="0"/>
              </a:rPr>
              <a:t>Att i en miljö med många olika ljud kunna</a:t>
            </a: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r>
              <a:rPr lang="sv-SE" sz="2800" dirty="0">
                <a:latin typeface="Arial" charset="0"/>
              </a:rPr>
              <a:t>urskilja och hålla koncentrationen på det </a:t>
            </a: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r>
              <a:rPr lang="sv-SE" sz="2800" dirty="0">
                <a:latin typeface="Arial" charset="0"/>
              </a:rPr>
              <a:t>som är viktigt.</a:t>
            </a: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endParaRPr lang="sv-SE" sz="2800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endParaRPr lang="sv-SE" sz="1800" b="1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endParaRPr lang="sv-SE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endParaRPr lang="sv-SE" sz="1800" b="1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endParaRPr lang="sv-SE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endParaRPr lang="sv-SE" sz="1800" b="1" dirty="0" smtClean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endParaRPr lang="sv-SE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endParaRPr lang="sv-SE" sz="1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endParaRPr lang="sv-SE" sz="800" b="1" dirty="0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Wingdings" charset="0"/>
              <a:buNone/>
            </a:pPr>
            <a:r>
              <a:rPr lang="sv-SE" sz="800" b="1" dirty="0">
                <a:latin typeface="Arial" charset="0"/>
              </a:rPr>
              <a:t>															Annika Flenninger</a:t>
            </a:r>
          </a:p>
          <a:p>
            <a:pPr eaLnBrk="1" hangingPunct="1"/>
            <a:endParaRPr lang="sv-SE" sz="1800" dirty="0">
              <a:latin typeface="Arial" charset="0"/>
            </a:endParaRPr>
          </a:p>
          <a:p>
            <a:pPr eaLnBrk="1" hangingPunct="1"/>
            <a:endParaRPr lang="sv-SE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6448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 sz="4000">
                <a:latin typeface="Arial" charset="0"/>
              </a:rPr>
              <a:t>Auditiv perception</a:t>
            </a:r>
          </a:p>
        </p:txBody>
      </p:sp>
      <p:sp>
        <p:nvSpPr>
          <p:cNvPr id="5632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3" eaLnBrk="1" hangingPunct="1">
              <a:buFont typeface="Wingdings" charset="0"/>
              <a:buNone/>
            </a:pPr>
            <a:r>
              <a:rPr lang="sv-SE" sz="2800" b="1" dirty="0">
                <a:latin typeface="Arial" charset="0"/>
              </a:rPr>
              <a:t>Riktnings-och avståndsbedömning</a:t>
            </a:r>
          </a:p>
          <a:p>
            <a:pPr eaLnBrk="1" hangingPunct="1">
              <a:buFont typeface="Wingdings" charset="0"/>
              <a:buNone/>
            </a:pPr>
            <a:r>
              <a:rPr lang="sv-SE" sz="2800" dirty="0">
                <a:latin typeface="Arial" charset="0"/>
              </a:rPr>
              <a:t>Att kunna urskilja från vilket håll ett ljud</a:t>
            </a:r>
          </a:p>
          <a:p>
            <a:pPr eaLnBrk="1" hangingPunct="1">
              <a:buFont typeface="Wingdings" charset="0"/>
              <a:buNone/>
            </a:pPr>
            <a:r>
              <a:rPr lang="sv-SE" sz="2800" dirty="0">
                <a:latin typeface="Arial" charset="0"/>
              </a:rPr>
              <a:t>kommer och hur långt ifrån eller nära det är.</a:t>
            </a:r>
            <a:r>
              <a:rPr lang="sv-SE" sz="2800" b="1" dirty="0">
                <a:latin typeface="Arial" charset="0"/>
              </a:rPr>
              <a:t> </a:t>
            </a:r>
          </a:p>
          <a:p>
            <a:pPr eaLnBrk="1" hangingPunct="1">
              <a:buFont typeface="Wingdings" charset="0"/>
              <a:buNone/>
            </a:pPr>
            <a:endParaRPr lang="sv-SE" sz="1800" b="1" dirty="0">
              <a:latin typeface="Arial" charset="0"/>
            </a:endParaRPr>
          </a:p>
          <a:p>
            <a:pPr eaLnBrk="1" hangingPunct="1">
              <a:buFontTx/>
              <a:buChar char="-"/>
            </a:pPr>
            <a:endParaRPr lang="sv-SE" sz="1800" b="1" dirty="0" smtClean="0">
              <a:latin typeface="Arial" charset="0"/>
            </a:endParaRPr>
          </a:p>
          <a:p>
            <a:pPr eaLnBrk="1" hangingPunct="1">
              <a:buFontTx/>
              <a:buChar char="-"/>
            </a:pPr>
            <a:endParaRPr lang="sv-SE" sz="1800" b="1" dirty="0">
              <a:latin typeface="Arial" charset="0"/>
            </a:endParaRPr>
          </a:p>
          <a:p>
            <a:pPr eaLnBrk="1" hangingPunct="1">
              <a:buFontTx/>
              <a:buChar char="-"/>
            </a:pPr>
            <a:endParaRPr lang="sv-SE" sz="1800" b="1" dirty="0" smtClean="0">
              <a:latin typeface="Arial" charset="0"/>
            </a:endParaRPr>
          </a:p>
          <a:p>
            <a:pPr eaLnBrk="1" hangingPunct="1">
              <a:buFontTx/>
              <a:buChar char="-"/>
            </a:pPr>
            <a:endParaRPr lang="sv-SE" sz="1800" b="1" dirty="0">
              <a:latin typeface="Arial" charset="0"/>
            </a:endParaRPr>
          </a:p>
          <a:p>
            <a:pPr eaLnBrk="1" hangingPunct="1">
              <a:buFontTx/>
              <a:buChar char="-"/>
            </a:pPr>
            <a:endParaRPr lang="sv-SE" sz="1800" b="1" dirty="0">
              <a:latin typeface="Arial" charset="0"/>
            </a:endParaRPr>
          </a:p>
          <a:p>
            <a:pPr eaLnBrk="1" hangingPunct="1">
              <a:buFontTx/>
              <a:buChar char="-"/>
            </a:pPr>
            <a:endParaRPr lang="sv-SE" sz="1800" b="1" dirty="0">
              <a:latin typeface="Arial" charset="0"/>
            </a:endParaRPr>
          </a:p>
          <a:p>
            <a:pPr eaLnBrk="1" hangingPunct="1">
              <a:buFontTx/>
              <a:buChar char="-"/>
            </a:pPr>
            <a:endParaRPr lang="sv-SE" sz="1800" b="1" dirty="0">
              <a:latin typeface="Arial" charset="0"/>
            </a:endParaRPr>
          </a:p>
          <a:p>
            <a:pPr eaLnBrk="1" hangingPunct="1">
              <a:buFontTx/>
              <a:buNone/>
            </a:pPr>
            <a:endParaRPr lang="sv-SE" sz="800" b="1" dirty="0">
              <a:latin typeface="Arial" charset="0"/>
            </a:endParaRPr>
          </a:p>
          <a:p>
            <a:pPr eaLnBrk="1" hangingPunct="1">
              <a:buFontTx/>
              <a:buNone/>
            </a:pPr>
            <a:r>
              <a:rPr lang="sv-SE" sz="800" b="1" dirty="0">
                <a:latin typeface="Arial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Annika Flenninger</a:t>
            </a:r>
          </a:p>
        </p:txBody>
      </p:sp>
      <p:sp>
        <p:nvSpPr>
          <p:cNvPr id="56323" name="Rectangle 4"/>
          <p:cNvSpPr>
            <a:spLocks noChangeArrowheads="1"/>
          </p:cNvSpPr>
          <p:nvPr/>
        </p:nvSpPr>
        <p:spPr bwMode="auto">
          <a:xfrm>
            <a:off x="2268538" y="2708275"/>
            <a:ext cx="45894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94673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Auditiv perception</a:t>
            </a:r>
          </a:p>
        </p:txBody>
      </p:sp>
      <p:sp>
        <p:nvSpPr>
          <p:cNvPr id="583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charset="0"/>
              <a:buNone/>
            </a:pPr>
            <a:r>
              <a:rPr lang="sv-SE" b="1" dirty="0">
                <a:latin typeface="Arial" charset="0"/>
              </a:rPr>
              <a:t>Auditivt minne</a:t>
            </a:r>
          </a:p>
          <a:p>
            <a:pPr lvl="1" eaLnBrk="1" hangingPunct="1">
              <a:buFont typeface="Wingdings" charset="0"/>
              <a:buNone/>
            </a:pPr>
            <a:r>
              <a:rPr lang="sv-SE" dirty="0">
                <a:latin typeface="Arial" charset="0"/>
              </a:rPr>
              <a:t>Att känna igen olika ljud och att minnas hur</a:t>
            </a:r>
          </a:p>
          <a:p>
            <a:pPr lvl="1" eaLnBrk="1" hangingPunct="1">
              <a:buFont typeface="Wingdings" charset="0"/>
              <a:buNone/>
            </a:pPr>
            <a:r>
              <a:rPr lang="sv-SE" dirty="0">
                <a:latin typeface="Arial" charset="0"/>
              </a:rPr>
              <a:t>olika bokstäver låter, för att kunna urskilja</a:t>
            </a:r>
          </a:p>
          <a:p>
            <a:pPr lvl="1" eaLnBrk="1" hangingPunct="1">
              <a:buFont typeface="Wingdings" charset="0"/>
              <a:buNone/>
            </a:pPr>
            <a:r>
              <a:rPr lang="sv-SE" dirty="0">
                <a:latin typeface="Arial" charset="0"/>
              </a:rPr>
              <a:t>ljud som låter lika.</a:t>
            </a:r>
          </a:p>
          <a:p>
            <a:pPr lvl="1" eaLnBrk="1" hangingPunct="1">
              <a:buFontTx/>
              <a:buNone/>
            </a:pPr>
            <a:endParaRPr lang="sv-SE" sz="1800" dirty="0" smtClean="0">
              <a:latin typeface="Arial" charset="0"/>
            </a:endParaRPr>
          </a:p>
          <a:p>
            <a:pPr lvl="1" eaLnBrk="1" hangingPunct="1">
              <a:buFontTx/>
              <a:buNone/>
            </a:pPr>
            <a:endParaRPr lang="sv-SE" sz="1800" dirty="0">
              <a:latin typeface="Arial" charset="0"/>
            </a:endParaRPr>
          </a:p>
          <a:p>
            <a:pPr lvl="1" eaLnBrk="1" hangingPunct="1">
              <a:buFontTx/>
              <a:buNone/>
            </a:pPr>
            <a:endParaRPr lang="sv-SE" sz="1800" dirty="0" smtClean="0">
              <a:latin typeface="Arial" charset="0"/>
            </a:endParaRPr>
          </a:p>
          <a:p>
            <a:pPr lvl="1" eaLnBrk="1" hangingPunct="1">
              <a:buFontTx/>
              <a:buNone/>
            </a:pPr>
            <a:endParaRPr lang="sv-SE" sz="1800" dirty="0">
              <a:latin typeface="Arial" charset="0"/>
            </a:endParaRPr>
          </a:p>
          <a:p>
            <a:pPr lvl="1" eaLnBrk="1" hangingPunct="1">
              <a:buFontTx/>
              <a:buNone/>
            </a:pPr>
            <a:endParaRPr lang="sv-SE" sz="1800" dirty="0">
              <a:latin typeface="Arial" charset="0"/>
            </a:endParaRPr>
          </a:p>
          <a:p>
            <a:pPr lvl="1" eaLnBrk="1" hangingPunct="1">
              <a:buFontTx/>
              <a:buNone/>
            </a:pPr>
            <a:endParaRPr lang="sv-SE" sz="1800" dirty="0">
              <a:latin typeface="Arial" charset="0"/>
            </a:endParaRPr>
          </a:p>
          <a:p>
            <a:pPr lvl="1" eaLnBrk="1" hangingPunct="1">
              <a:buFontTx/>
              <a:buNone/>
            </a:pPr>
            <a:endParaRPr lang="sv-SE" sz="1800" dirty="0">
              <a:latin typeface="Arial" charset="0"/>
            </a:endParaRPr>
          </a:p>
          <a:p>
            <a:pPr lvl="1" eaLnBrk="1" hangingPunct="1">
              <a:buFontTx/>
              <a:buNone/>
            </a:pPr>
            <a:r>
              <a:rPr lang="sv-SE" sz="800" dirty="0">
                <a:latin typeface="Arial" charset="0"/>
              </a:rPr>
              <a:t>							Annika Flenninger</a:t>
            </a:r>
          </a:p>
          <a:p>
            <a:pPr lvl="1" eaLnBrk="1" hangingPunct="1">
              <a:buFont typeface="Wingdings" charset="0"/>
              <a:buNone/>
            </a:pPr>
            <a:endParaRPr lang="sv-SE" b="1" dirty="0">
              <a:latin typeface="Arial" charset="0"/>
            </a:endParaRPr>
          </a:p>
          <a:p>
            <a:pPr lvl="1" eaLnBrk="1" hangingPunct="1"/>
            <a:endParaRPr lang="sv-SE" dirty="0">
              <a:latin typeface="Arial" charset="0"/>
            </a:endParaRPr>
          </a:p>
          <a:p>
            <a:pPr eaLnBrk="1" hangingPunct="1"/>
            <a:endParaRPr lang="sv-S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038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Taktil perception</a:t>
            </a:r>
          </a:p>
        </p:txBody>
      </p:sp>
      <p:sp>
        <p:nvSpPr>
          <p:cNvPr id="614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v-SE" dirty="0">
                <a:latin typeface="Arial" charset="0"/>
              </a:rPr>
              <a:t>Beröringssinne</a:t>
            </a:r>
          </a:p>
          <a:p>
            <a:pPr eaLnBrk="1" hangingPunct="1">
              <a:buFont typeface="Wingdings" charset="0"/>
              <a:buNone/>
            </a:pPr>
            <a:endParaRPr lang="sv-SE" dirty="0">
              <a:latin typeface="Arial" charset="0"/>
            </a:endParaRPr>
          </a:p>
          <a:p>
            <a:pPr eaLnBrk="1" hangingPunct="1"/>
            <a:r>
              <a:rPr lang="sv-SE" dirty="0">
                <a:latin typeface="Arial" charset="0"/>
              </a:rPr>
              <a:t>Temperatursinne</a:t>
            </a:r>
          </a:p>
          <a:p>
            <a:pPr eaLnBrk="1" hangingPunct="1">
              <a:buFont typeface="Wingdings" charset="0"/>
              <a:buNone/>
            </a:pPr>
            <a:endParaRPr lang="sv-SE" dirty="0">
              <a:latin typeface="Arial" charset="0"/>
            </a:endParaRPr>
          </a:p>
          <a:p>
            <a:pPr eaLnBrk="1" hangingPunct="1"/>
            <a:r>
              <a:rPr lang="sv-SE" dirty="0">
                <a:latin typeface="Arial" charset="0"/>
              </a:rPr>
              <a:t>Smärtsinne</a:t>
            </a:r>
          </a:p>
          <a:p>
            <a:pPr eaLnBrk="1" hangingPunct="1"/>
            <a:endParaRPr lang="sv-SE" dirty="0">
              <a:latin typeface="Arial" charset="0"/>
            </a:endParaRPr>
          </a:p>
          <a:p>
            <a:pPr eaLnBrk="1" hangingPunct="1"/>
            <a:endParaRPr lang="sv-SE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 b="1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sv-SE" sz="800" b="1" dirty="0">
                <a:latin typeface="Arial" charset="0"/>
              </a:rPr>
              <a:t>							Annika Flenninger</a:t>
            </a:r>
          </a:p>
        </p:txBody>
      </p:sp>
    </p:spTree>
    <p:extLst>
      <p:ext uri="{BB962C8B-B14F-4D97-AF65-F5344CB8AC3E}">
        <p14:creationId xmlns:p14="http://schemas.microsoft.com/office/powerpoint/2010/main" val="3965707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Kinestetisk perception</a:t>
            </a:r>
          </a:p>
        </p:txBody>
      </p:sp>
      <p:sp>
        <p:nvSpPr>
          <p:cNvPr id="624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sv-SE" sz="2800" b="1" dirty="0" err="1">
                <a:latin typeface="Arial" charset="0"/>
              </a:rPr>
              <a:t>Proprioception</a:t>
            </a:r>
            <a:r>
              <a:rPr lang="sv-SE" sz="2800" b="1" dirty="0">
                <a:latin typeface="Arial" charset="0"/>
              </a:rPr>
              <a:t> eller rörelsesinne. Hjärnan får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sv-SE" sz="2800" b="1" dirty="0">
                <a:latin typeface="Arial" charset="0"/>
              </a:rPr>
              <a:t>information från muskler, leder och senfästen.</a:t>
            </a:r>
            <a:r>
              <a:rPr lang="sv-SE" b="1" dirty="0">
                <a:latin typeface="Arial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r>
              <a:rPr lang="sv-SE" sz="2400" dirty="0">
                <a:latin typeface="Arial" charset="0"/>
              </a:rPr>
              <a:t>Att känna i vilken ställning kroppen, armarna och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sv-SE" sz="2400" dirty="0" smtClean="0">
                <a:latin typeface="Arial" charset="0"/>
              </a:rPr>
              <a:t>    benen </a:t>
            </a:r>
            <a:r>
              <a:rPr lang="sv-SE" sz="2400" dirty="0">
                <a:latin typeface="Arial" charset="0"/>
              </a:rPr>
              <a:t>befinner sig utan att behöva se det med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sv-SE" sz="2400" smtClean="0">
                <a:latin typeface="Arial" charset="0"/>
              </a:rPr>
              <a:t>    ögonen</a:t>
            </a:r>
            <a:r>
              <a:rPr lang="sv-SE" sz="2400" dirty="0">
                <a:latin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sv-SE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v-SE" sz="2400" dirty="0">
                <a:latin typeface="Arial" charset="0"/>
              </a:rPr>
              <a:t>Att känna lägesförändringar och graden av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sv-SE" sz="2400" dirty="0" smtClean="0">
                <a:latin typeface="Arial" charset="0"/>
              </a:rPr>
              <a:t>    muskelspänning</a:t>
            </a:r>
            <a:r>
              <a:rPr lang="sv-SE" sz="2400" dirty="0">
                <a:latin typeface="Arial" charset="0"/>
              </a:rPr>
              <a:t>.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sv-SE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v-SE" sz="2400" dirty="0">
                <a:latin typeface="Arial" charset="0"/>
              </a:rPr>
              <a:t>Viktigt för kroppsuppfattningen.</a:t>
            </a:r>
            <a:endParaRPr lang="sv-SE" sz="2400" b="1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sv-SE" sz="800" b="1" dirty="0">
                <a:latin typeface="Arial" charset="0"/>
              </a:rPr>
              <a:t>							Annika Flenninger</a:t>
            </a:r>
          </a:p>
        </p:txBody>
      </p:sp>
    </p:spTree>
    <p:extLst>
      <p:ext uri="{BB962C8B-B14F-4D97-AF65-F5344CB8AC3E}">
        <p14:creationId xmlns:p14="http://schemas.microsoft.com/office/powerpoint/2010/main" val="1241904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Vestibulär perception</a:t>
            </a:r>
          </a:p>
        </p:txBody>
      </p:sp>
      <p:sp>
        <p:nvSpPr>
          <p:cNvPr id="6349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sv-SE" sz="3000" dirty="0">
                <a:latin typeface="Arial" charset="0"/>
              </a:rPr>
              <a:t>Samlad information från </a:t>
            </a:r>
            <a:r>
              <a:rPr lang="sv-SE" sz="3000" dirty="0" err="1">
                <a:latin typeface="Arial" charset="0"/>
              </a:rPr>
              <a:t>vestibularis</a:t>
            </a:r>
            <a:r>
              <a:rPr lang="sv-SE" sz="3000" dirty="0">
                <a:latin typeface="Arial" charset="0"/>
              </a:rPr>
              <a:t> i örat, ögonmotorik och huvudets position.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sv-SE" sz="30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v-SE" sz="3000" dirty="0">
                <a:latin typeface="Arial" charset="0"/>
              </a:rPr>
              <a:t>Att kunna hålla balansen.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sv-SE" sz="30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v-SE" sz="3000" dirty="0">
                <a:latin typeface="Arial" charset="0"/>
              </a:rPr>
              <a:t>Att klara lägesförändringar (åksjuka).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sv-SE" sz="30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sv-SE" sz="20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sv-SE" sz="6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sv-SE" sz="6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sv-SE" sz="6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sv-SE" sz="6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sv-SE" sz="6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sv-SE" sz="6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sv-SE" sz="6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sv-SE" sz="6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sv-SE" sz="600" dirty="0">
                <a:latin typeface="Arial" charset="0"/>
              </a:rPr>
              <a:t>																Annika Flenninger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sv-SE" sz="2400" dirty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sv-SE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563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Vad påverkar vår perception?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v-SE" sz="2800" dirty="0">
                <a:latin typeface="Arial" charset="0"/>
              </a:rPr>
              <a:t>hjärnans funktion</a:t>
            </a:r>
          </a:p>
          <a:p>
            <a:pPr eaLnBrk="1" hangingPunct="1">
              <a:lnSpc>
                <a:spcPct val="80000"/>
              </a:lnSpc>
            </a:pPr>
            <a:r>
              <a:rPr lang="sv-SE" sz="2800" dirty="0">
                <a:latin typeface="Arial" charset="0"/>
              </a:rPr>
              <a:t>miljö</a:t>
            </a:r>
          </a:p>
          <a:p>
            <a:pPr eaLnBrk="1" hangingPunct="1">
              <a:lnSpc>
                <a:spcPct val="80000"/>
              </a:lnSpc>
            </a:pPr>
            <a:r>
              <a:rPr lang="sv-SE" sz="2800" dirty="0">
                <a:latin typeface="Arial" charset="0"/>
              </a:rPr>
              <a:t>upprepad exponering</a:t>
            </a:r>
          </a:p>
          <a:p>
            <a:pPr eaLnBrk="1" hangingPunct="1">
              <a:lnSpc>
                <a:spcPct val="80000"/>
              </a:lnSpc>
            </a:pPr>
            <a:r>
              <a:rPr lang="sv-SE" sz="2800" dirty="0">
                <a:latin typeface="Arial" charset="0"/>
              </a:rPr>
              <a:t>tankar</a:t>
            </a:r>
          </a:p>
          <a:p>
            <a:pPr>
              <a:lnSpc>
                <a:spcPct val="80000"/>
              </a:lnSpc>
            </a:pPr>
            <a:r>
              <a:rPr lang="sv-SE" sz="2800" dirty="0" smtClean="0">
                <a:latin typeface="Arial" charset="0"/>
              </a:rPr>
              <a:t>psykisk </a:t>
            </a:r>
            <a:r>
              <a:rPr lang="sv-SE" sz="2800" dirty="0">
                <a:latin typeface="Arial" charset="0"/>
              </a:rPr>
              <a:t>stress ex rädsla och </a:t>
            </a:r>
            <a:r>
              <a:rPr lang="sv-SE" sz="2800" dirty="0" smtClean="0">
                <a:latin typeface="Arial" charset="0"/>
              </a:rPr>
              <a:t>oro</a:t>
            </a:r>
          </a:p>
          <a:p>
            <a:pPr>
              <a:lnSpc>
                <a:spcPct val="80000"/>
              </a:lnSpc>
            </a:pPr>
            <a:r>
              <a:rPr lang="sv-SE" sz="2800" dirty="0" smtClean="0">
                <a:latin typeface="Arial" charset="0"/>
              </a:rPr>
              <a:t>fysiska </a:t>
            </a:r>
            <a:r>
              <a:rPr lang="sv-SE" sz="2800" dirty="0">
                <a:latin typeface="Arial" charset="0"/>
              </a:rPr>
              <a:t>bristtillstånd</a:t>
            </a:r>
          </a:p>
          <a:p>
            <a:pPr>
              <a:lnSpc>
                <a:spcPct val="80000"/>
              </a:lnSpc>
            </a:pP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sv-SE" sz="28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sv-SE" sz="7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sv-SE" sz="2800" dirty="0">
                <a:latin typeface="Arial" charset="0"/>
              </a:rPr>
              <a:t>	</a:t>
            </a:r>
            <a:r>
              <a:rPr lang="sv-SE" sz="700" dirty="0">
                <a:latin typeface="Arial" charset="0"/>
              </a:rPr>
              <a:t>														Annika Flenninger</a:t>
            </a:r>
            <a:endParaRPr lang="sv-SE" sz="2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56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Minne</a:t>
            </a:r>
          </a:p>
        </p:txBody>
      </p:sp>
      <p:sp>
        <p:nvSpPr>
          <p:cNvPr id="7065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v-SE">
                <a:latin typeface="Arial" charset="0"/>
              </a:rPr>
              <a:t>uppmärksamhet</a:t>
            </a:r>
          </a:p>
          <a:p>
            <a:pPr eaLnBrk="1" hangingPunct="1">
              <a:lnSpc>
                <a:spcPct val="90000"/>
              </a:lnSpc>
            </a:pPr>
            <a:r>
              <a:rPr lang="sv-SE">
                <a:latin typeface="Arial" charset="0"/>
              </a:rPr>
              <a:t>arbetsminne (korttidsminne)</a:t>
            </a:r>
          </a:p>
          <a:p>
            <a:pPr eaLnBrk="1" hangingPunct="1">
              <a:lnSpc>
                <a:spcPct val="90000"/>
              </a:lnSpc>
            </a:pPr>
            <a:r>
              <a:rPr lang="sv-SE">
                <a:latin typeface="Arial" charset="0"/>
              </a:rPr>
              <a:t>långtidsminne</a:t>
            </a:r>
          </a:p>
          <a:p>
            <a:pPr eaLnBrk="1" hangingPunct="1">
              <a:lnSpc>
                <a:spcPct val="90000"/>
              </a:lnSpc>
            </a:pPr>
            <a:r>
              <a:rPr lang="sv-SE">
                <a:latin typeface="Arial" charset="0"/>
              </a:rPr>
              <a:t>procedurminne</a:t>
            </a:r>
          </a:p>
          <a:p>
            <a:pPr eaLnBrk="1" hangingPunct="1">
              <a:lnSpc>
                <a:spcPct val="90000"/>
              </a:lnSpc>
            </a:pPr>
            <a:r>
              <a:rPr lang="sv-SE">
                <a:latin typeface="Arial" charset="0"/>
              </a:rPr>
              <a:t>episodiskt minne </a:t>
            </a:r>
          </a:p>
          <a:p>
            <a:pPr eaLnBrk="1" hangingPunct="1">
              <a:lnSpc>
                <a:spcPct val="90000"/>
              </a:lnSpc>
            </a:pPr>
            <a:r>
              <a:rPr lang="sv-SE">
                <a:latin typeface="Arial" charset="0"/>
              </a:rPr>
              <a:t>semantiskt minne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sv-SE" sz="80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sv-SE" sz="80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sv-SE" sz="80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sv-SE" sz="800">
                <a:latin typeface="Arial" charset="0"/>
              </a:rPr>
              <a:t>								Annika Flenninger</a:t>
            </a:r>
          </a:p>
        </p:txBody>
      </p:sp>
    </p:spTree>
    <p:extLst>
      <p:ext uri="{BB962C8B-B14F-4D97-AF65-F5344CB8AC3E}">
        <p14:creationId xmlns:p14="http://schemas.microsoft.com/office/powerpoint/2010/main" val="87370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sv-SE" sz="4000" dirty="0" smtClean="0">
                <a:latin typeface="Arial" charset="0"/>
              </a:rPr>
              <a:t/>
            </a:r>
            <a:br>
              <a:rPr lang="sv-SE" sz="4000" dirty="0" smtClean="0">
                <a:latin typeface="Arial" charset="0"/>
              </a:rPr>
            </a:br>
            <a:r>
              <a:rPr lang="sv-SE" sz="4000" dirty="0" smtClean="0">
                <a:latin typeface="Arial" charset="0"/>
              </a:rPr>
              <a:t>Perception (bearbetning och tolkning)</a:t>
            </a:r>
            <a:r>
              <a:rPr lang="sv-SE" sz="4000" dirty="0">
                <a:latin typeface="Arial" charset="0"/>
              </a:rPr>
              <a:t/>
            </a:r>
            <a:br>
              <a:rPr lang="sv-SE" sz="4000" dirty="0">
                <a:latin typeface="Arial" charset="0"/>
              </a:rPr>
            </a:br>
            <a:endParaRPr lang="sv-SE" sz="4000" b="1" dirty="0">
              <a:latin typeface="Arial" charset="0"/>
            </a:endParaRPr>
          </a:p>
        </p:txBody>
      </p:sp>
      <p:sp>
        <p:nvSpPr>
          <p:cNvPr id="1741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sv-SE" dirty="0" smtClean="0">
                <a:latin typeface="Arial" charset="0"/>
              </a:rPr>
              <a:t>Sinnesintrycken måste </a:t>
            </a:r>
            <a:r>
              <a:rPr lang="sv-SE" dirty="0">
                <a:latin typeface="Arial" charset="0"/>
              </a:rPr>
              <a:t>bearbetas, tolkas och integreras för att kunna </a:t>
            </a:r>
            <a:r>
              <a:rPr lang="sv-SE" dirty="0" smtClean="0">
                <a:latin typeface="Arial" charset="0"/>
              </a:rPr>
              <a:t>användas       (sensorisk integration-kognition): 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sv-SE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sv-SE" dirty="0" smtClean="0">
                <a:latin typeface="Arial" charset="0"/>
              </a:rPr>
              <a:t>dels </a:t>
            </a:r>
            <a:r>
              <a:rPr lang="sv-SE" dirty="0">
                <a:latin typeface="Arial" charset="0"/>
              </a:rPr>
              <a:t>omedelbart som svar på ett </a:t>
            </a:r>
            <a:r>
              <a:rPr lang="sv-SE" dirty="0" smtClean="0">
                <a:latin typeface="Arial" charset="0"/>
              </a:rPr>
              <a:t>stimuli </a:t>
            </a:r>
          </a:p>
          <a:p>
            <a:pPr>
              <a:lnSpc>
                <a:spcPct val="90000"/>
              </a:lnSpc>
            </a:pPr>
            <a:endParaRPr lang="sv-SE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sv-SE" dirty="0" smtClean="0">
                <a:latin typeface="Arial" charset="0"/>
              </a:rPr>
              <a:t>dels </a:t>
            </a:r>
            <a:r>
              <a:rPr lang="sv-SE" dirty="0">
                <a:latin typeface="Arial" charset="0"/>
              </a:rPr>
              <a:t>skall det uppfattade kunna minnas och </a:t>
            </a:r>
            <a:r>
              <a:rPr lang="sv-SE" dirty="0" smtClean="0">
                <a:latin typeface="Arial" charset="0"/>
              </a:rPr>
              <a:t> </a:t>
            </a:r>
            <a:r>
              <a:rPr lang="sv-SE" dirty="0">
                <a:latin typeface="Arial" charset="0"/>
              </a:rPr>
              <a:t>användas </a:t>
            </a:r>
            <a:r>
              <a:rPr lang="sv-SE" dirty="0" smtClean="0">
                <a:latin typeface="Arial" charset="0"/>
              </a:rPr>
              <a:t>senare som erfarenhetsmaterial</a:t>
            </a:r>
            <a:r>
              <a:rPr lang="sv-SE" dirty="0">
                <a:latin typeface="Arial" charset="0"/>
              </a:rPr>
              <a:t>								</a:t>
            </a:r>
            <a:endParaRPr lang="sv-SE" sz="800" b="1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sv-SE" sz="800" b="1" dirty="0" smtClean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sv-SE" sz="800" b="1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sv-SE" sz="800" b="1" dirty="0" smtClean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sv-SE" sz="800" b="1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sv-SE" sz="800" b="1" dirty="0" smtClean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sv-SE" sz="800" b="1" dirty="0">
              <a:latin typeface="Arial" charset="0"/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sv-SE" sz="800" b="1" dirty="0" smtClean="0">
                <a:latin typeface="Arial" charset="0"/>
              </a:rPr>
              <a:t>															Annika </a:t>
            </a:r>
            <a:r>
              <a:rPr lang="sv-SE" sz="800" b="1" dirty="0">
                <a:latin typeface="Arial" charset="0"/>
              </a:rPr>
              <a:t>Flenninger </a:t>
            </a:r>
          </a:p>
          <a:p>
            <a:pPr lvl="4" eaLnBrk="1" hangingPunct="1">
              <a:lnSpc>
                <a:spcPct val="90000"/>
              </a:lnSpc>
            </a:pPr>
            <a:endParaRPr lang="sv-SE" sz="800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66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Uppmärksamhet</a:t>
            </a:r>
          </a:p>
        </p:txBody>
      </p:sp>
      <p:sp>
        <p:nvSpPr>
          <p:cNvPr id="727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v-SE" sz="2800">
                <a:latin typeface="Arial" charset="0"/>
              </a:rPr>
              <a:t>Tillgänglighet att ta in information</a:t>
            </a:r>
          </a:p>
          <a:p>
            <a:pPr eaLnBrk="1" hangingPunct="1">
              <a:lnSpc>
                <a:spcPct val="90000"/>
              </a:lnSpc>
            </a:pPr>
            <a:r>
              <a:rPr lang="sv-SE" sz="2800">
                <a:latin typeface="Arial" charset="0"/>
              </a:rPr>
              <a:t>Spännvidden av den mängd information vi kan ta in ex telefonnummer, tills vi kommer till telefonen.</a:t>
            </a:r>
          </a:p>
          <a:p>
            <a:pPr eaLnBrk="1" hangingPunct="1">
              <a:lnSpc>
                <a:spcPct val="90000"/>
              </a:lnSpc>
            </a:pPr>
            <a:r>
              <a:rPr lang="sv-SE" sz="2800">
                <a:latin typeface="Arial" charset="0"/>
              </a:rPr>
              <a:t>Omedelbar återgivning.</a:t>
            </a:r>
          </a:p>
          <a:p>
            <a:pPr eaLnBrk="1" hangingPunct="1">
              <a:lnSpc>
                <a:spcPct val="90000"/>
              </a:lnSpc>
            </a:pPr>
            <a:r>
              <a:rPr lang="sv-SE" sz="2800">
                <a:latin typeface="Arial" charset="0"/>
              </a:rPr>
              <a:t>I dialog med andra krävs att man kan hålla uppmärksamheten en längre tid, om inte så förloras </a:t>
            </a:r>
            <a:r>
              <a:rPr lang="ja-JP" altLang="sv-SE" sz="2800">
                <a:latin typeface="Arial" charset="0"/>
              </a:rPr>
              <a:t>”</a:t>
            </a:r>
            <a:r>
              <a:rPr lang="sv-SE" altLang="ja-JP" sz="2800">
                <a:latin typeface="Arial" charset="0"/>
              </a:rPr>
              <a:t>den röda tråden</a:t>
            </a:r>
            <a:r>
              <a:rPr lang="ja-JP" altLang="sv-SE" sz="2800">
                <a:latin typeface="Arial" charset="0"/>
              </a:rPr>
              <a:t>”</a:t>
            </a:r>
            <a:r>
              <a:rPr lang="sv-SE" altLang="ja-JP" sz="2800">
                <a:latin typeface="Arial" charset="0"/>
              </a:rPr>
              <a:t> i samtalet.</a:t>
            </a:r>
            <a:endParaRPr lang="sv-SE" altLang="ja-JP" sz="800">
              <a:latin typeface="Arial" charset="0"/>
            </a:endParaRPr>
          </a:p>
          <a:p>
            <a:pPr lvl="4" eaLnBrk="1" hangingPunct="1">
              <a:lnSpc>
                <a:spcPct val="90000"/>
              </a:lnSpc>
              <a:buFont typeface="Wingdings" charset="0"/>
              <a:buNone/>
            </a:pPr>
            <a:r>
              <a:rPr lang="sv-SE" sz="1800">
                <a:latin typeface="Arial" charset="0"/>
              </a:rPr>
              <a:t>                                                </a:t>
            </a:r>
            <a:endParaRPr lang="sv-SE" sz="800">
              <a:latin typeface="Arial" charset="0"/>
            </a:endParaRPr>
          </a:p>
          <a:p>
            <a:pPr lvl="4" eaLnBrk="1" hangingPunct="1">
              <a:lnSpc>
                <a:spcPct val="90000"/>
              </a:lnSpc>
              <a:buFont typeface="Wingdings" charset="0"/>
              <a:buNone/>
            </a:pPr>
            <a:r>
              <a:rPr lang="sv-SE" sz="800">
                <a:latin typeface="Arial" charset="0"/>
              </a:rPr>
              <a:t>                                                                                                                                                                 Annika Flenninger</a:t>
            </a:r>
          </a:p>
        </p:txBody>
      </p:sp>
    </p:spTree>
    <p:extLst>
      <p:ext uri="{BB962C8B-B14F-4D97-AF65-F5344CB8AC3E}">
        <p14:creationId xmlns:p14="http://schemas.microsoft.com/office/powerpoint/2010/main" val="3730329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Arbetsminne</a:t>
            </a:r>
          </a:p>
        </p:txBody>
      </p:sp>
      <p:sp>
        <p:nvSpPr>
          <p:cNvPr id="768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v-SE" sz="2800">
                <a:latin typeface="Arial" charset="0"/>
              </a:rPr>
              <a:t>För att ta in information i flera led eller jämföra med tidigare inlärt material, krävs att man kan fokusera på två saker samtidigt, att man kan hålla kvar information och bearbeta den.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sv-SE" sz="280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v-SE" sz="2800">
                <a:latin typeface="Arial" charset="0"/>
              </a:rPr>
              <a:t>Kallas ibland korttidsminne.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sv-SE" sz="280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sv-SE" sz="70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sv-SE" sz="70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sv-SE" sz="70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sv-SE" sz="70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sv-SE" sz="70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sv-SE" sz="700">
                <a:latin typeface="Arial" charset="0"/>
              </a:rPr>
              <a:t>								Annika Flenninger</a:t>
            </a:r>
            <a:r>
              <a:rPr lang="sv-SE" sz="2800">
                <a:latin typeface="Arial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8001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Långtidsminne</a:t>
            </a:r>
          </a:p>
        </p:txBody>
      </p:sp>
      <p:sp>
        <p:nvSpPr>
          <p:cNvPr id="8397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sv-SE">
                <a:latin typeface="Arial" charset="0"/>
              </a:rPr>
              <a:t>Efter 1 timme eller mer.</a:t>
            </a: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endParaRPr lang="sv-SE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sv-SE">
                <a:latin typeface="Arial" charset="0"/>
              </a:rPr>
              <a:t>Det man minns efter 24 timmar är stabilt lagrat i långtidsminnet.</a:t>
            </a:r>
          </a:p>
          <a:p>
            <a:pPr eaLnBrk="1" hangingPunct="1">
              <a:lnSpc>
                <a:spcPct val="90000"/>
              </a:lnSpc>
            </a:pPr>
            <a:endParaRPr lang="sv-SE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sv-SE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endParaRPr lang="sv-SE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Wingdings" charset="0"/>
              <a:buNone/>
            </a:pPr>
            <a:r>
              <a:rPr lang="sv-SE" sz="800">
                <a:latin typeface="Arial" charset="0"/>
              </a:rPr>
              <a:t>							Annika Flenninger</a:t>
            </a:r>
          </a:p>
        </p:txBody>
      </p:sp>
    </p:spTree>
    <p:extLst>
      <p:ext uri="{BB962C8B-B14F-4D97-AF65-F5344CB8AC3E}">
        <p14:creationId xmlns:p14="http://schemas.microsoft.com/office/powerpoint/2010/main" val="4114435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Procedurminne</a:t>
            </a:r>
          </a:p>
        </p:txBody>
      </p:sp>
      <p:sp>
        <p:nvSpPr>
          <p:cNvPr id="8499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sv-SE">
                <a:latin typeface="Arial" charset="0"/>
              </a:rPr>
              <a:t>Kroppens rörelseminne ex cykla köra bil, rida.</a:t>
            </a: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sv-SE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sv-SE">
                <a:latin typeface="Arial" charset="0"/>
              </a:rPr>
              <a:t>Motståndskraftigt mot glömska</a:t>
            </a:r>
          </a:p>
          <a:p>
            <a:pPr eaLnBrk="1" hangingPunct="1">
              <a:lnSpc>
                <a:spcPct val="80000"/>
              </a:lnSpc>
            </a:pPr>
            <a:endParaRPr lang="sv-SE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sv-SE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sv-SE" sz="70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sv-SE" sz="70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sv-SE" sz="70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sv-SE" sz="70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sv-SE" sz="70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endParaRPr lang="sv-SE" sz="70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Wingdings" charset="0"/>
              <a:buNone/>
            </a:pPr>
            <a:r>
              <a:rPr lang="sv-SE" sz="700">
                <a:latin typeface="Arial" charset="0"/>
              </a:rPr>
              <a:t>								Annika Flenninger</a:t>
            </a:r>
          </a:p>
        </p:txBody>
      </p:sp>
    </p:spTree>
    <p:extLst>
      <p:ext uri="{BB962C8B-B14F-4D97-AF65-F5344CB8AC3E}">
        <p14:creationId xmlns:p14="http://schemas.microsoft.com/office/powerpoint/2010/main" val="4127750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Episodiskt minne</a:t>
            </a:r>
          </a:p>
        </p:txBody>
      </p:sp>
      <p:sp>
        <p:nvSpPr>
          <p:cNvPr id="86018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Ofta känslomässiga minnen ex melodier, lukter.</a:t>
            </a:r>
          </a:p>
          <a:p>
            <a:pPr eaLnBrk="1" hangingPunct="1">
              <a:buFont typeface="Wingdings" charset="0"/>
              <a:buNone/>
            </a:pPr>
            <a:endParaRPr lang="sv-SE">
              <a:latin typeface="Arial" charset="0"/>
            </a:endParaRPr>
          </a:p>
          <a:p>
            <a:pPr eaLnBrk="1" hangingPunct="1"/>
            <a:r>
              <a:rPr lang="sv-SE">
                <a:latin typeface="Arial" charset="0"/>
              </a:rPr>
              <a:t>Motståndskraftigt mot glömska.</a:t>
            </a:r>
          </a:p>
          <a:p>
            <a:pPr eaLnBrk="1" hangingPunct="1">
              <a:buFont typeface="Wingdings" charset="0"/>
              <a:buNone/>
            </a:pPr>
            <a:endParaRPr lang="sv-SE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sv-SE" sz="800">
                <a:latin typeface="Arial" charset="0"/>
              </a:rPr>
              <a:t>								Annika Flenninger</a:t>
            </a:r>
          </a:p>
        </p:txBody>
      </p:sp>
    </p:spTree>
    <p:extLst>
      <p:ext uri="{BB962C8B-B14F-4D97-AF65-F5344CB8AC3E}">
        <p14:creationId xmlns:p14="http://schemas.microsoft.com/office/powerpoint/2010/main" val="3451502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Semantiskt minne</a:t>
            </a:r>
          </a:p>
        </p:txBody>
      </p:sp>
      <p:sp>
        <p:nvSpPr>
          <p:cNvPr id="8704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Inlärd kunskap ex till ett prov i skolan.</a:t>
            </a:r>
          </a:p>
          <a:p>
            <a:pPr eaLnBrk="1" hangingPunct="1"/>
            <a:r>
              <a:rPr lang="sv-SE">
                <a:latin typeface="Arial" charset="0"/>
              </a:rPr>
              <a:t>Ej motståndskraftigt mot glömska.</a:t>
            </a:r>
          </a:p>
          <a:p>
            <a:pPr eaLnBrk="1" hangingPunct="1"/>
            <a:r>
              <a:rPr lang="sv-SE">
                <a:latin typeface="Arial" charset="0"/>
              </a:rPr>
              <a:t>Man kan göra om semantiskt minne till episodiskt minne genom att ge det en mening eller en känslomässig betydelse, lättare att minnas.</a:t>
            </a:r>
          </a:p>
          <a:p>
            <a:pPr eaLnBrk="1" hangingPunct="1">
              <a:buFont typeface="Wingdings" charset="0"/>
              <a:buNone/>
            </a:pPr>
            <a:endParaRPr lang="sv-SE" sz="80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sv-SE" sz="800">
                <a:latin typeface="Arial" charset="0"/>
              </a:rPr>
              <a:t>							Annika Flenninger</a:t>
            </a:r>
          </a:p>
        </p:txBody>
      </p:sp>
    </p:spTree>
    <p:extLst>
      <p:ext uri="{BB962C8B-B14F-4D97-AF65-F5344CB8AC3E}">
        <p14:creationId xmlns:p14="http://schemas.microsoft.com/office/powerpoint/2010/main" val="1058583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Exekutiva funktioner</a:t>
            </a:r>
          </a:p>
        </p:txBody>
      </p:sp>
      <p:sp>
        <p:nvSpPr>
          <p:cNvPr id="901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sv-SE" sz="2800" dirty="0">
                <a:latin typeface="Arial" charset="0"/>
              </a:rPr>
              <a:t>Att kunna ta initiativ, planera och genomföra olika aktiviteter och analysera konsekvenserna av dessa.</a:t>
            </a:r>
          </a:p>
          <a:p>
            <a:pPr eaLnBrk="1" hangingPunct="1"/>
            <a:endParaRPr lang="sv-SE" sz="2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endParaRPr lang="sv-SE" sz="800" dirty="0">
              <a:latin typeface="Arial" charset="0"/>
            </a:endParaRPr>
          </a:p>
          <a:p>
            <a:pPr eaLnBrk="1" hangingPunct="1">
              <a:buFont typeface="Wingdings" charset="0"/>
              <a:buNone/>
            </a:pPr>
            <a:r>
              <a:rPr lang="sv-SE" sz="800" dirty="0">
                <a:latin typeface="Arial" charset="0"/>
              </a:rPr>
              <a:t>							Annika Flenninger</a:t>
            </a:r>
          </a:p>
        </p:txBody>
      </p:sp>
    </p:spTree>
    <p:extLst>
      <p:ext uri="{BB962C8B-B14F-4D97-AF65-F5344CB8AC3E}">
        <p14:creationId xmlns:p14="http://schemas.microsoft.com/office/powerpoint/2010/main" val="1716779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 smtClean="0"/>
              <a:t>Litteraturförslag:</a:t>
            </a:r>
            <a:endParaRPr lang="sv-SE" dirty="0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sv-SE" dirty="0" smtClean="0"/>
              <a:t>Bauer Joachim (2005). Varför jag känner som du känner.</a:t>
            </a:r>
          </a:p>
          <a:p>
            <a:r>
              <a:rPr lang="sv-SE" dirty="0" smtClean="0"/>
              <a:t>Brown Thomas E. (2013). Brister i exekutiva funktioner.</a:t>
            </a:r>
          </a:p>
          <a:p>
            <a:r>
              <a:rPr lang="sv-SE" dirty="0" smtClean="0"/>
              <a:t>Bruce Barbro, Riddersporre Bim (2012). </a:t>
            </a:r>
            <a:r>
              <a:rPr lang="sv-SE" dirty="0"/>
              <a:t>Kärnämnen i förskolan: nycklar till livslångt lärande</a:t>
            </a:r>
            <a:r>
              <a:rPr lang="sv-SE" dirty="0" smtClean="0"/>
              <a:t>.</a:t>
            </a:r>
          </a:p>
          <a:p>
            <a:r>
              <a:rPr lang="sv-SE" dirty="0" err="1" smtClean="0"/>
              <a:t>Freltofte</a:t>
            </a:r>
            <a:r>
              <a:rPr lang="sv-SE" dirty="0" smtClean="0"/>
              <a:t> Susanne (1999). Utvecklingsmöjligheter för barn med avvikande hjärnfunktion.</a:t>
            </a:r>
          </a:p>
          <a:p>
            <a:r>
              <a:rPr lang="sv-SE" dirty="0" smtClean="0"/>
              <a:t>Ingvar Martin, Eldh Gunilla (2014). </a:t>
            </a:r>
            <a:r>
              <a:rPr lang="sv-SE" dirty="0" err="1" smtClean="0"/>
              <a:t>Hjärnkoll</a:t>
            </a:r>
            <a:r>
              <a:rPr lang="sv-SE" dirty="0" smtClean="0"/>
              <a:t> på skolan.</a:t>
            </a:r>
          </a:p>
          <a:p>
            <a:r>
              <a:rPr lang="sv-SE" dirty="0" smtClean="0"/>
              <a:t>Klingberg Torkel (2011). Den lärande hjärnan.</a:t>
            </a:r>
            <a:endParaRPr lang="sv-SE" dirty="0"/>
          </a:p>
          <a:p>
            <a:r>
              <a:rPr lang="sv-SE" dirty="0" err="1" smtClean="0"/>
              <a:t>Kurtz</a:t>
            </a:r>
            <a:r>
              <a:rPr lang="sv-SE" dirty="0" smtClean="0"/>
              <a:t> Lisa A. (2006). Visual perception problems in </a:t>
            </a:r>
            <a:r>
              <a:rPr lang="sv-SE" dirty="0" err="1" smtClean="0"/>
              <a:t>children</a:t>
            </a:r>
            <a:r>
              <a:rPr lang="sv-SE" dirty="0"/>
              <a:t> </a:t>
            </a:r>
            <a:r>
              <a:rPr lang="sv-SE" dirty="0" err="1" smtClean="0"/>
              <a:t>with</a:t>
            </a:r>
            <a:r>
              <a:rPr lang="sv-SE" dirty="0" smtClean="0"/>
              <a:t> AD/HD, autism and </a:t>
            </a:r>
            <a:r>
              <a:rPr lang="sv-SE" dirty="0" err="1" smtClean="0"/>
              <a:t>other</a:t>
            </a:r>
            <a:r>
              <a:rPr lang="sv-SE" dirty="0" smtClean="0"/>
              <a:t> </a:t>
            </a:r>
            <a:r>
              <a:rPr lang="sv-SE" dirty="0" err="1" smtClean="0"/>
              <a:t>learning</a:t>
            </a:r>
            <a:r>
              <a:rPr lang="sv-SE" dirty="0" smtClean="0"/>
              <a:t> </a:t>
            </a:r>
            <a:r>
              <a:rPr lang="sv-SE" dirty="0" err="1" smtClean="0"/>
              <a:t>disabilities</a:t>
            </a:r>
            <a:r>
              <a:rPr lang="sv-SE" dirty="0" smtClean="0"/>
              <a:t>.</a:t>
            </a:r>
          </a:p>
          <a:p>
            <a:r>
              <a:rPr lang="sv-SE" dirty="0" err="1" smtClean="0"/>
              <a:t>Miniscalco</a:t>
            </a:r>
            <a:r>
              <a:rPr lang="sv-SE" dirty="0" smtClean="0"/>
              <a:t> et al </a:t>
            </a:r>
            <a:r>
              <a:rPr lang="sv-SE" dirty="0"/>
              <a:t>(2007)</a:t>
            </a:r>
            <a:r>
              <a:rPr lang="sv-SE" dirty="0" smtClean="0"/>
              <a:t>. </a:t>
            </a:r>
            <a:r>
              <a:rPr lang="sv-SE" dirty="0" err="1" smtClean="0"/>
              <a:t>Language</a:t>
            </a:r>
            <a:r>
              <a:rPr lang="sv-SE" dirty="0" smtClean="0"/>
              <a:t> </a:t>
            </a:r>
            <a:r>
              <a:rPr lang="sv-SE" dirty="0"/>
              <a:t>problems at 2½ </a:t>
            </a:r>
            <a:r>
              <a:rPr lang="sv-SE" dirty="0" err="1"/>
              <a:t>years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age and </a:t>
            </a:r>
            <a:r>
              <a:rPr lang="sv-SE" dirty="0" err="1"/>
              <a:t>their</a:t>
            </a:r>
            <a:r>
              <a:rPr lang="sv-SE" dirty="0"/>
              <a:t> </a:t>
            </a:r>
            <a:r>
              <a:rPr lang="sv-SE" dirty="0" err="1"/>
              <a:t>relationship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school</a:t>
            </a:r>
            <a:r>
              <a:rPr lang="sv-SE" dirty="0"/>
              <a:t>-age </a:t>
            </a:r>
            <a:r>
              <a:rPr lang="sv-SE" dirty="0" err="1"/>
              <a:t>language</a:t>
            </a:r>
            <a:r>
              <a:rPr lang="sv-SE" dirty="0"/>
              <a:t> </a:t>
            </a:r>
            <a:r>
              <a:rPr lang="sv-SE" dirty="0" err="1"/>
              <a:t>impairment</a:t>
            </a:r>
            <a:r>
              <a:rPr lang="sv-SE" dirty="0"/>
              <a:t> and </a:t>
            </a:r>
            <a:r>
              <a:rPr lang="sv-SE" dirty="0" err="1"/>
              <a:t>neuropsychiatric</a:t>
            </a:r>
            <a:r>
              <a:rPr lang="sv-SE" dirty="0"/>
              <a:t> </a:t>
            </a:r>
            <a:r>
              <a:rPr lang="sv-SE" dirty="0" smtClean="0"/>
              <a:t>disorders.</a:t>
            </a:r>
          </a:p>
          <a:p>
            <a:r>
              <a:rPr lang="sv-SE" dirty="0" err="1" smtClean="0"/>
              <a:t>Miniscalco</a:t>
            </a:r>
            <a:r>
              <a:rPr lang="sv-SE" dirty="0" smtClean="0"/>
              <a:t> Carmela </a:t>
            </a:r>
            <a:r>
              <a:rPr lang="sv-SE" dirty="0"/>
              <a:t>(2009)</a:t>
            </a:r>
            <a:r>
              <a:rPr lang="sv-SE" dirty="0" smtClean="0"/>
              <a:t>. Inte </a:t>
            </a:r>
            <a:r>
              <a:rPr lang="sv-SE" dirty="0"/>
              <a:t>bara sen </a:t>
            </a:r>
            <a:r>
              <a:rPr lang="sv-SE" dirty="0" smtClean="0"/>
              <a:t>språkutveckling. </a:t>
            </a:r>
          </a:p>
          <a:p>
            <a:r>
              <a:rPr lang="sv-SE" dirty="0" err="1" smtClean="0"/>
              <a:t>Sarcone</a:t>
            </a:r>
            <a:r>
              <a:rPr lang="sv-SE" dirty="0" smtClean="0"/>
              <a:t> Gianni A. (2007). Eyetricks. Visual </a:t>
            </a:r>
            <a:r>
              <a:rPr lang="sv-SE" dirty="0" err="1" smtClean="0"/>
              <a:t>deceptions</a:t>
            </a:r>
            <a:r>
              <a:rPr lang="sv-SE" dirty="0" smtClean="0"/>
              <a:t> and </a:t>
            </a:r>
            <a:r>
              <a:rPr lang="sv-SE" dirty="0" err="1" smtClean="0"/>
              <a:t>brain</a:t>
            </a:r>
            <a:r>
              <a:rPr lang="sv-SE" dirty="0" smtClean="0"/>
              <a:t> teasers.</a:t>
            </a:r>
          </a:p>
          <a:p>
            <a:r>
              <a:rPr lang="sv-SE" dirty="0"/>
              <a:t>Specialpedagogiska Institutet 2008. Film ”Perception vadå?</a:t>
            </a:r>
            <a:r>
              <a:rPr lang="sv-SE" dirty="0" smtClean="0"/>
              <a:t>”</a:t>
            </a:r>
            <a:endParaRPr lang="sv-SE" dirty="0"/>
          </a:p>
          <a:p>
            <a:r>
              <a:rPr lang="sv-SE" dirty="0" smtClean="0"/>
              <a:t>Specialpedagogisk tidskrift 2011, nr 2. Tema perception och lärande.</a:t>
            </a:r>
          </a:p>
          <a:p>
            <a:r>
              <a:rPr lang="sv-SE" dirty="0" err="1" smtClean="0"/>
              <a:t>Wallenkrans</a:t>
            </a:r>
            <a:r>
              <a:rPr lang="sv-SE" dirty="0" smtClean="0"/>
              <a:t> Pia (1997). Träna dina sinnen.</a:t>
            </a:r>
            <a:endParaRPr lang="sv-SE" dirty="0"/>
          </a:p>
        </p:txBody>
      </p:sp>
      <p:sp>
        <p:nvSpPr>
          <p:cNvPr id="4" name="textruta 3"/>
          <p:cNvSpPr txBox="1"/>
          <p:nvPr/>
        </p:nvSpPr>
        <p:spPr>
          <a:xfrm>
            <a:off x="9781824" y="3788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78160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v-SE" dirty="0"/>
              <a:t/>
            </a:r>
            <a:br>
              <a:rPr lang="sv-SE" dirty="0"/>
            </a:br>
            <a:r>
              <a:rPr lang="sv-SE" dirty="0" smtClean="0"/>
              <a:t>Inhibition</a:t>
            </a:r>
            <a:r>
              <a:rPr lang="sv-SE" b="1" dirty="0" smtClean="0"/>
              <a:t> </a:t>
            </a:r>
            <a:r>
              <a:rPr lang="sv-SE" dirty="0"/>
              <a:t/>
            </a:r>
            <a:br>
              <a:rPr lang="sv-SE" dirty="0"/>
            </a:br>
            <a:r>
              <a:rPr lang="sv-SE" sz="1200" dirty="0"/>
              <a:t>(</a:t>
            </a:r>
            <a:r>
              <a:rPr lang="sv-SE" sz="1200" dirty="0" smtClean="0"/>
              <a:t>reglering </a:t>
            </a:r>
            <a:r>
              <a:rPr lang="sv-SE" sz="1200" dirty="0"/>
              <a:t>, kontroll och hämning)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v-SE" dirty="0"/>
              <a:t>U</a:t>
            </a:r>
            <a:r>
              <a:rPr lang="sv-SE" dirty="0" smtClean="0"/>
              <a:t>tifrån </a:t>
            </a:r>
            <a:r>
              <a:rPr lang="sv-SE" dirty="0"/>
              <a:t>kommande </a:t>
            </a:r>
            <a:r>
              <a:rPr lang="sv-SE" dirty="0" smtClean="0"/>
              <a:t>sinnesintryck</a:t>
            </a:r>
            <a:r>
              <a:rPr lang="sv-SE" dirty="0"/>
              <a:t>. Tillvänjning av sinnesintryck som  ljud, ljus, känsel och lukt</a:t>
            </a:r>
            <a:r>
              <a:rPr lang="sv-SE" dirty="0" smtClean="0"/>
              <a:t>.</a:t>
            </a:r>
            <a:endParaRPr lang="sv-SE" dirty="0"/>
          </a:p>
          <a:p>
            <a:pPr lvl="0"/>
            <a:r>
              <a:rPr lang="sv-SE" dirty="0" smtClean="0"/>
              <a:t>Signaler </a:t>
            </a:r>
            <a:r>
              <a:rPr lang="sv-SE" dirty="0"/>
              <a:t>från </a:t>
            </a:r>
            <a:r>
              <a:rPr lang="sv-SE" dirty="0" smtClean="0"/>
              <a:t>kroppen.</a:t>
            </a:r>
            <a:endParaRPr lang="sv-SE" dirty="0"/>
          </a:p>
          <a:p>
            <a:pPr lvl="0"/>
            <a:r>
              <a:rPr lang="sv-SE" dirty="0" smtClean="0"/>
              <a:t>Impulser (impulskontroll).</a:t>
            </a:r>
            <a:endParaRPr lang="sv-SE" dirty="0"/>
          </a:p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19055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ubri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v-SE" sz="3200" dirty="0">
                <a:latin typeface="Arial" charset="0"/>
              </a:rPr>
              <a:t>Diagnoser </a:t>
            </a:r>
            <a:r>
              <a:rPr lang="sv-SE" sz="3200" dirty="0" smtClean="0">
                <a:latin typeface="Arial" charset="0"/>
              </a:rPr>
              <a:t>där perceptionsstörningar är vanlig förekommande</a:t>
            </a:r>
            <a:endParaRPr lang="sv-SE" sz="3200" dirty="0">
              <a:latin typeface="Arial" charset="0"/>
            </a:endParaRPr>
          </a:p>
        </p:txBody>
      </p:sp>
      <p:sp>
        <p:nvSpPr>
          <p:cNvPr id="16386" name="Platshållare för innehåll 2"/>
          <p:cNvSpPr>
            <a:spLocks noGrp="1"/>
          </p:cNvSpPr>
          <p:nvPr>
            <p:ph idx="1"/>
          </p:nvPr>
        </p:nvSpPr>
        <p:spPr>
          <a:xfrm>
            <a:off x="457200" y="1484313"/>
            <a:ext cx="8229600" cy="4383087"/>
          </a:xfrm>
        </p:spPr>
        <p:txBody>
          <a:bodyPr>
            <a:normAutofit fontScale="92500" lnSpcReduction="20000"/>
          </a:bodyPr>
          <a:lstStyle/>
          <a:p>
            <a:r>
              <a:rPr lang="sv-SE" dirty="0">
                <a:latin typeface="Arial" charset="0"/>
              </a:rPr>
              <a:t>ADHD/ADD</a:t>
            </a:r>
          </a:p>
          <a:p>
            <a:r>
              <a:rPr lang="sv-SE" dirty="0" smtClean="0">
                <a:latin typeface="Arial" charset="0"/>
              </a:rPr>
              <a:t>Utvecklingsstörning</a:t>
            </a:r>
          </a:p>
          <a:p>
            <a:r>
              <a:rPr lang="sv-SE" dirty="0" smtClean="0">
                <a:latin typeface="Arial" charset="0"/>
              </a:rPr>
              <a:t>Autism/AST (</a:t>
            </a:r>
            <a:r>
              <a:rPr lang="sv-SE" dirty="0" err="1" smtClean="0">
                <a:latin typeface="Arial" charset="0"/>
              </a:rPr>
              <a:t>Aspergers</a:t>
            </a:r>
            <a:r>
              <a:rPr lang="sv-SE" dirty="0" smtClean="0">
                <a:latin typeface="Arial" charset="0"/>
              </a:rPr>
              <a:t> syndrom)</a:t>
            </a:r>
            <a:endParaRPr lang="sv-SE" dirty="0">
              <a:latin typeface="Arial" charset="0"/>
            </a:endParaRPr>
          </a:p>
          <a:p>
            <a:r>
              <a:rPr lang="sv-SE" dirty="0" err="1">
                <a:latin typeface="Arial" charset="0"/>
              </a:rPr>
              <a:t>Tourettes</a:t>
            </a:r>
            <a:r>
              <a:rPr lang="sv-SE" dirty="0">
                <a:latin typeface="Arial" charset="0"/>
              </a:rPr>
              <a:t> syndrom</a:t>
            </a:r>
          </a:p>
          <a:p>
            <a:r>
              <a:rPr lang="sv-SE" dirty="0" smtClean="0">
                <a:latin typeface="Arial" charset="0"/>
              </a:rPr>
              <a:t>Cerebral </a:t>
            </a:r>
            <a:r>
              <a:rPr lang="sv-SE" dirty="0">
                <a:latin typeface="Arial" charset="0"/>
              </a:rPr>
              <a:t>pares</a:t>
            </a:r>
          </a:p>
          <a:p>
            <a:r>
              <a:rPr lang="sv-SE" dirty="0">
                <a:latin typeface="Arial" charset="0"/>
              </a:rPr>
              <a:t>Ryggmärgsbråck</a:t>
            </a:r>
          </a:p>
          <a:p>
            <a:r>
              <a:rPr lang="sv-SE" dirty="0" err="1">
                <a:latin typeface="Arial" charset="0"/>
              </a:rPr>
              <a:t>Neurofibromatos</a:t>
            </a:r>
            <a:endParaRPr lang="sv-SE" dirty="0">
              <a:latin typeface="Arial" charset="0"/>
            </a:endParaRPr>
          </a:p>
          <a:p>
            <a:r>
              <a:rPr lang="sv-SE" dirty="0">
                <a:latin typeface="Arial" charset="0"/>
              </a:rPr>
              <a:t>NLD (icke-verbala inlärningssvårigheter)</a:t>
            </a:r>
          </a:p>
          <a:p>
            <a:r>
              <a:rPr lang="sv-SE" dirty="0" smtClean="0">
                <a:latin typeface="Arial" charset="0"/>
              </a:rPr>
              <a:t>Traumatisk hjärnskada</a:t>
            </a:r>
            <a:endParaRPr lang="sv-SE" sz="800" dirty="0" smtClean="0">
              <a:latin typeface="Arial" charset="0"/>
            </a:endParaRPr>
          </a:p>
          <a:p>
            <a:pPr lvl="1"/>
            <a:r>
              <a:rPr lang="sv-SE" sz="800" dirty="0" smtClean="0">
                <a:latin typeface="Arial" charset="0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sv-SE" sz="800" dirty="0">
                <a:latin typeface="Arial" charset="0"/>
              </a:rPr>
              <a:t>							Annika Flenninger</a:t>
            </a:r>
          </a:p>
          <a:p>
            <a:endParaRPr lang="sv-SE" dirty="0">
              <a:latin typeface="Arial" charset="0"/>
            </a:endParaRPr>
          </a:p>
          <a:p>
            <a:endParaRPr lang="sv-SE" dirty="0">
              <a:latin typeface="Arial" charset="0"/>
            </a:endParaRPr>
          </a:p>
          <a:p>
            <a:pPr>
              <a:buFont typeface="Wingdings" charset="0"/>
              <a:buNone/>
            </a:pPr>
            <a:endParaRPr lang="sv-SE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526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57200"/>
            <a:ext cx="8229600" cy="114300"/>
          </a:xfrm>
        </p:spPr>
        <p:txBody>
          <a:bodyPr>
            <a:normAutofit fontScale="90000"/>
          </a:bodyPr>
          <a:lstStyle/>
          <a:p>
            <a:pPr eaLnBrk="1" hangingPunct="1"/>
            <a:endParaRPr lang="sv-SE" sz="1600" dirty="0">
              <a:latin typeface="Arial" charset="0"/>
            </a:endParaRP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071563"/>
            <a:ext cx="8229600" cy="4795837"/>
          </a:xfrm>
        </p:spPr>
        <p:txBody>
          <a:bodyPr>
            <a:normAutofit fontScale="92500" lnSpcReduction="10000"/>
          </a:bodyPr>
          <a:lstStyle/>
          <a:p>
            <a:pPr lvl="2" eaLnBrk="1" hangingPunct="1">
              <a:lnSpc>
                <a:spcPct val="80000"/>
              </a:lnSpc>
            </a:pPr>
            <a:r>
              <a:rPr lang="sv-SE" sz="2800" dirty="0">
                <a:latin typeface="Arial" charset="0"/>
              </a:rPr>
              <a:t>Visuell perception </a:t>
            </a:r>
            <a:r>
              <a:rPr lang="sv-SE" sz="2800" b="1" dirty="0">
                <a:latin typeface="Arial" charset="0"/>
              </a:rPr>
              <a:t>(synintryck)</a:t>
            </a:r>
          </a:p>
          <a:p>
            <a:pPr lvl="2" eaLnBrk="1" hangingPunct="1">
              <a:lnSpc>
                <a:spcPct val="80000"/>
              </a:lnSpc>
            </a:pPr>
            <a:endParaRPr lang="sv-SE" sz="2800" b="1" dirty="0">
              <a:latin typeface="Arial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sv-SE" sz="2800" dirty="0">
                <a:latin typeface="Arial" charset="0"/>
              </a:rPr>
              <a:t>Auditiv perception </a:t>
            </a:r>
            <a:r>
              <a:rPr lang="sv-SE" sz="2800" b="1" dirty="0">
                <a:latin typeface="Arial" charset="0"/>
              </a:rPr>
              <a:t>(hörselintryck)</a:t>
            </a:r>
          </a:p>
          <a:p>
            <a:pPr lvl="2" eaLnBrk="1" hangingPunct="1">
              <a:lnSpc>
                <a:spcPct val="80000"/>
              </a:lnSpc>
            </a:pPr>
            <a:endParaRPr lang="sv-SE" sz="2800" b="1" dirty="0">
              <a:latin typeface="Arial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sv-SE" sz="2800" dirty="0">
                <a:latin typeface="Arial" charset="0"/>
              </a:rPr>
              <a:t>Taktil perception </a:t>
            </a:r>
            <a:r>
              <a:rPr lang="sv-SE" sz="2800" b="1" dirty="0">
                <a:latin typeface="Arial" charset="0"/>
              </a:rPr>
              <a:t>(</a:t>
            </a:r>
            <a:r>
              <a:rPr lang="sv-SE" sz="2800" b="1" dirty="0" err="1">
                <a:latin typeface="Arial" charset="0"/>
              </a:rPr>
              <a:t>ytkänsel</a:t>
            </a:r>
            <a:r>
              <a:rPr lang="sv-SE" sz="2800" b="1" dirty="0">
                <a:latin typeface="Arial" charset="0"/>
              </a:rPr>
              <a:t>)</a:t>
            </a:r>
          </a:p>
          <a:p>
            <a:pPr lvl="2" eaLnBrk="1" hangingPunct="1">
              <a:lnSpc>
                <a:spcPct val="80000"/>
              </a:lnSpc>
            </a:pPr>
            <a:endParaRPr lang="sv-SE" sz="2800" b="1" dirty="0">
              <a:latin typeface="Arial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sv-SE" sz="2800" dirty="0">
                <a:latin typeface="Arial" charset="0"/>
              </a:rPr>
              <a:t>Kinestetisk perception </a:t>
            </a:r>
            <a:r>
              <a:rPr lang="sv-SE" sz="2800" b="1" dirty="0">
                <a:latin typeface="Arial" charset="0"/>
              </a:rPr>
              <a:t>(djupkänsel)</a:t>
            </a:r>
          </a:p>
          <a:p>
            <a:pPr lvl="2" eaLnBrk="1" hangingPunct="1">
              <a:lnSpc>
                <a:spcPct val="80000"/>
              </a:lnSpc>
            </a:pPr>
            <a:endParaRPr lang="sv-SE" sz="2800" b="1" dirty="0">
              <a:latin typeface="Arial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sv-SE" sz="2800" dirty="0" err="1">
                <a:latin typeface="Arial" charset="0"/>
              </a:rPr>
              <a:t>Vestibulär</a:t>
            </a:r>
            <a:r>
              <a:rPr lang="sv-SE" sz="2800" dirty="0">
                <a:latin typeface="Arial" charset="0"/>
              </a:rPr>
              <a:t> perception </a:t>
            </a:r>
            <a:r>
              <a:rPr lang="sv-SE" sz="2800" b="1" dirty="0">
                <a:latin typeface="Arial" charset="0"/>
              </a:rPr>
              <a:t>(lägesförändringar)</a:t>
            </a:r>
            <a:endParaRPr lang="sv-SE" sz="2800" dirty="0">
              <a:latin typeface="Arial" charset="0"/>
            </a:endParaRPr>
          </a:p>
          <a:p>
            <a:pPr lvl="2" eaLnBrk="1" hangingPunct="1">
              <a:lnSpc>
                <a:spcPct val="80000"/>
              </a:lnSpc>
            </a:pPr>
            <a:endParaRPr lang="sv-SE" sz="2800" b="1" dirty="0">
              <a:latin typeface="Arial" charset="0"/>
            </a:endParaRPr>
          </a:p>
          <a:p>
            <a:pPr lvl="2" eaLnBrk="1" hangingPunct="1">
              <a:lnSpc>
                <a:spcPct val="80000"/>
              </a:lnSpc>
            </a:pPr>
            <a:r>
              <a:rPr lang="sv-SE" sz="2800" dirty="0">
                <a:latin typeface="Arial" charset="0"/>
              </a:rPr>
              <a:t>Lukt perception </a:t>
            </a:r>
            <a:r>
              <a:rPr lang="sv-SE" sz="2800" b="1" dirty="0">
                <a:latin typeface="Arial" charset="0"/>
              </a:rPr>
              <a:t>(luktförnimmelser)</a:t>
            </a:r>
          </a:p>
          <a:p>
            <a:pPr lvl="2" eaLnBrk="1" hangingPunct="1">
              <a:lnSpc>
                <a:spcPct val="80000"/>
              </a:lnSpc>
              <a:buFont typeface="Wingdings" charset="0"/>
              <a:buNone/>
            </a:pPr>
            <a:endParaRPr lang="sv-SE" sz="1800" b="1" dirty="0">
              <a:latin typeface="Arial" charset="0"/>
            </a:endParaRPr>
          </a:p>
          <a:p>
            <a:pPr lvl="2" eaLnBrk="1" hangingPunct="1">
              <a:lnSpc>
                <a:spcPct val="80000"/>
              </a:lnSpc>
              <a:buFont typeface="Wingdings" charset="0"/>
              <a:buNone/>
            </a:pPr>
            <a:endParaRPr lang="sv-SE" sz="1800" b="1" dirty="0">
              <a:latin typeface="Arial" charset="0"/>
            </a:endParaRPr>
          </a:p>
          <a:p>
            <a:pPr lvl="2" eaLnBrk="1" hangingPunct="1">
              <a:lnSpc>
                <a:spcPct val="80000"/>
              </a:lnSpc>
              <a:buFont typeface="Wingdings" charset="0"/>
              <a:buNone/>
            </a:pPr>
            <a:r>
              <a:rPr lang="sv-SE" sz="1400" b="1" dirty="0">
                <a:latin typeface="Arial" charset="0"/>
              </a:rPr>
              <a:t>						</a:t>
            </a:r>
            <a:r>
              <a:rPr lang="sv-SE" sz="300" b="1" dirty="0">
                <a:latin typeface="Arial" charset="0"/>
              </a:rPr>
              <a:t>	</a:t>
            </a:r>
            <a:r>
              <a:rPr lang="sv-SE" sz="600" b="1" dirty="0">
                <a:latin typeface="Arial" charset="0"/>
              </a:rPr>
              <a:t>Annika Flenninger</a:t>
            </a:r>
            <a:endParaRPr lang="sv-SE" sz="6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sv-SE" sz="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921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Visuell perception</a:t>
            </a:r>
          </a:p>
        </p:txBody>
      </p:sp>
      <p:sp>
        <p:nvSpPr>
          <p:cNvPr id="25602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  <a:buFont typeface="Wingdings" charset="0"/>
              <a:buNone/>
            </a:pPr>
            <a:r>
              <a:rPr lang="sv-SE" sz="3200" b="1" dirty="0">
                <a:latin typeface="Arial" charset="0"/>
              </a:rPr>
              <a:t>Figur-bakgrund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</a:pPr>
            <a:r>
              <a:rPr lang="sv-SE" sz="3200" dirty="0">
                <a:latin typeface="Arial" charset="0"/>
              </a:rPr>
              <a:t>Att i en miljö med många synintryck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</a:pPr>
            <a:r>
              <a:rPr lang="sv-SE" sz="3200" dirty="0">
                <a:latin typeface="Arial" charset="0"/>
              </a:rPr>
              <a:t>kunna se det viktiga och koncentrera sig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</a:pPr>
            <a:r>
              <a:rPr lang="sv-SE" sz="3200" dirty="0">
                <a:latin typeface="Arial" charset="0"/>
              </a:rPr>
              <a:t>på detta.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</a:pPr>
            <a:endParaRPr lang="sv-SE" sz="18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 typeface="Wingdings" charset="0"/>
              <a:buNone/>
            </a:pPr>
            <a:r>
              <a:rPr lang="sv-SE" sz="1800" dirty="0" smtClean="0">
                <a:latin typeface="Arial" charset="0"/>
              </a:rPr>
              <a:t>																																																																																</a:t>
            </a:r>
            <a:r>
              <a:rPr lang="sv-SE" sz="1800" dirty="0">
                <a:latin typeface="Arial" charset="0"/>
              </a:rPr>
              <a:t>															</a:t>
            </a:r>
            <a:r>
              <a:rPr lang="sv-SE" sz="800" dirty="0" smtClean="0">
                <a:latin typeface="Arial" charset="0"/>
              </a:rPr>
              <a:t>Annika </a:t>
            </a:r>
            <a:r>
              <a:rPr lang="sv-SE" sz="800" dirty="0">
                <a:latin typeface="Arial" charset="0"/>
              </a:rPr>
              <a:t>Flenninger</a:t>
            </a:r>
          </a:p>
        </p:txBody>
      </p:sp>
      <p:pic>
        <p:nvPicPr>
          <p:cNvPr id="4" name="Platshållare för innehåll 3"/>
          <p:cNvPicPr>
            <a:picLocks noChangeAspect="1"/>
          </p:cNvPicPr>
          <p:nvPr/>
        </p:nvPicPr>
        <p:blipFill>
          <a:blip r:embed="rId2"/>
          <a:srcRect t="3035" b="3035"/>
          <a:stretch>
            <a:fillRect/>
          </a:stretch>
        </p:blipFill>
        <p:spPr>
          <a:xfrm flipH="1">
            <a:off x="4722684" y="3501998"/>
            <a:ext cx="2524783" cy="138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5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Visuell perception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buFont typeface="Wingdings" charset="0"/>
              <a:buNone/>
            </a:pPr>
            <a:r>
              <a:rPr lang="sv-SE" b="1" dirty="0">
                <a:latin typeface="Arial" charset="0"/>
              </a:rPr>
              <a:t>Läge i rummet</a:t>
            </a:r>
          </a:p>
          <a:p>
            <a:pPr lvl="1" eaLnBrk="1" hangingPunct="1">
              <a:buFont typeface="Wingdings" charset="0"/>
              <a:buNone/>
            </a:pPr>
            <a:r>
              <a:rPr lang="sv-SE" dirty="0">
                <a:latin typeface="Arial" charset="0"/>
              </a:rPr>
              <a:t>Att uppfatta i vilket förhållande man befinner sig</a:t>
            </a:r>
          </a:p>
          <a:p>
            <a:pPr lvl="1" eaLnBrk="1" hangingPunct="1">
              <a:buFont typeface="Wingdings" charset="0"/>
              <a:buNone/>
            </a:pPr>
            <a:r>
              <a:rPr lang="sv-SE" dirty="0">
                <a:latin typeface="Arial" charset="0"/>
              </a:rPr>
              <a:t>gentemot omgivningen och föremål i </a:t>
            </a:r>
          </a:p>
          <a:p>
            <a:pPr lvl="1" eaLnBrk="1" hangingPunct="1">
              <a:buFont typeface="Wingdings" charset="0"/>
              <a:buNone/>
            </a:pPr>
            <a:r>
              <a:rPr lang="sv-SE" dirty="0">
                <a:latin typeface="Arial" charset="0"/>
              </a:rPr>
              <a:t>omgivningen.</a:t>
            </a:r>
          </a:p>
          <a:p>
            <a:pPr lvl="1" eaLnBrk="1" hangingPunct="1">
              <a:buFont typeface="Wingdings" charset="0"/>
              <a:buNone/>
            </a:pPr>
            <a:r>
              <a:rPr lang="sv-SE" sz="800" dirty="0" smtClean="0">
                <a:latin typeface="Arial" charset="0"/>
              </a:rPr>
              <a:t>																																																																																																																																																																																																							</a:t>
            </a:r>
            <a:r>
              <a:rPr lang="sv-SE" sz="800" dirty="0">
                <a:latin typeface="Arial" charset="0"/>
              </a:rPr>
              <a:t>								Annika Flenninger</a:t>
            </a:r>
          </a:p>
        </p:txBody>
      </p:sp>
    </p:spTree>
    <p:extLst>
      <p:ext uri="{BB962C8B-B14F-4D97-AF65-F5344CB8AC3E}">
        <p14:creationId xmlns:p14="http://schemas.microsoft.com/office/powerpoint/2010/main" val="2777202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sv-SE">
                <a:latin typeface="Arial" charset="0"/>
              </a:rPr>
              <a:t>Visuell perception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 eaLnBrk="1" hangingPunct="1">
              <a:buFont typeface="Wingdings" charset="0"/>
              <a:buNone/>
            </a:pPr>
            <a:r>
              <a:rPr lang="sv-SE" sz="3300" b="1" dirty="0">
                <a:latin typeface="Arial" charset="0"/>
              </a:rPr>
              <a:t>Spatiala relationer </a:t>
            </a:r>
          </a:p>
          <a:p>
            <a:pPr lvl="1" eaLnBrk="1" hangingPunct="1">
              <a:buFont typeface="Wingdings" charset="0"/>
              <a:buNone/>
            </a:pPr>
            <a:r>
              <a:rPr lang="sv-SE" sz="3300" dirty="0">
                <a:latin typeface="Arial" charset="0"/>
              </a:rPr>
              <a:t>Att uppfatta föremål i förhållande till</a:t>
            </a:r>
          </a:p>
          <a:p>
            <a:pPr lvl="1" eaLnBrk="1" hangingPunct="1">
              <a:buFont typeface="Wingdings" charset="0"/>
              <a:buNone/>
            </a:pPr>
            <a:r>
              <a:rPr lang="sv-SE" sz="3300" dirty="0">
                <a:latin typeface="Arial" charset="0"/>
              </a:rPr>
              <a:t>varandra.</a:t>
            </a:r>
          </a:p>
          <a:p>
            <a:pPr lvl="1" eaLnBrk="1" hangingPunct="1"/>
            <a:endParaRPr lang="sv-SE" sz="800" dirty="0">
              <a:latin typeface="Arial" charset="0"/>
            </a:endParaRPr>
          </a:p>
          <a:p>
            <a:pPr marL="457200" lvl="1" indent="0" eaLnBrk="1" hangingPunct="1">
              <a:buNone/>
            </a:pPr>
            <a:r>
              <a:rPr lang="sv-SE" sz="800" dirty="0" smtClean="0">
                <a:latin typeface="Arial" charset="0"/>
              </a:rPr>
              <a:t>																																																																																																																					</a:t>
            </a:r>
            <a:endParaRPr lang="sv-SE" sz="800" dirty="0">
              <a:latin typeface="Arial" charset="0"/>
            </a:endParaRPr>
          </a:p>
          <a:p>
            <a:pPr marL="457200" lvl="1" indent="0" eaLnBrk="1" hangingPunct="1">
              <a:buNone/>
            </a:pPr>
            <a:endParaRPr lang="sv-SE" sz="800" dirty="0">
              <a:latin typeface="Arial" charset="0"/>
            </a:endParaRPr>
          </a:p>
          <a:p>
            <a:pPr lvl="1" eaLnBrk="1" hangingPunct="1"/>
            <a:endParaRPr lang="sv-SE" sz="800" dirty="0">
              <a:latin typeface="Arial" charset="0"/>
            </a:endParaRPr>
          </a:p>
          <a:p>
            <a:pPr lvl="1" eaLnBrk="1" hangingPunct="1"/>
            <a:endParaRPr lang="sv-SE" sz="800" dirty="0">
              <a:latin typeface="Arial" charset="0"/>
            </a:endParaRPr>
          </a:p>
          <a:p>
            <a:pPr lvl="1" eaLnBrk="1" hangingPunct="1"/>
            <a:endParaRPr lang="sv-SE" sz="800" dirty="0">
              <a:latin typeface="Arial" charset="0"/>
            </a:endParaRPr>
          </a:p>
          <a:p>
            <a:pPr lvl="4" eaLnBrk="1" hangingPunct="1">
              <a:buFont typeface="Wingdings" charset="0"/>
              <a:buNone/>
            </a:pPr>
            <a:r>
              <a:rPr lang="sv-SE" sz="600" dirty="0">
                <a:latin typeface="Arial" charset="0"/>
              </a:rPr>
              <a:t>                                                                                                                       </a:t>
            </a:r>
            <a:r>
              <a:rPr lang="sv-SE" sz="600" dirty="0" smtClean="0">
                <a:latin typeface="Arial" charset="0"/>
              </a:rPr>
              <a:t>                                                                           </a:t>
            </a:r>
            <a:r>
              <a:rPr lang="sv-SE" sz="800" dirty="0">
                <a:latin typeface="Arial" charset="0"/>
              </a:rPr>
              <a:t>Annika Flenninger</a:t>
            </a:r>
          </a:p>
        </p:txBody>
      </p:sp>
    </p:spTree>
    <p:extLst>
      <p:ext uri="{BB962C8B-B14F-4D97-AF65-F5344CB8AC3E}">
        <p14:creationId xmlns:p14="http://schemas.microsoft.com/office/powerpoint/2010/main" val="303880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sv-SE">
                <a:latin typeface="Arial" charset="0"/>
              </a:rPr>
              <a:t>Visuell perception</a:t>
            </a:r>
            <a:br>
              <a:rPr lang="sv-SE">
                <a:latin typeface="Arial" charset="0"/>
              </a:rPr>
            </a:br>
            <a:endParaRPr lang="sv-SE">
              <a:latin typeface="Arial" charset="0"/>
            </a:endParaRPr>
          </a:p>
        </p:txBody>
      </p:sp>
      <p:sp>
        <p:nvSpPr>
          <p:cNvPr id="3789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lvl="1" eaLnBrk="1" hangingPunct="1">
              <a:lnSpc>
                <a:spcPct val="90000"/>
              </a:lnSpc>
              <a:buFont typeface="Wingdings" charset="0"/>
              <a:buNone/>
            </a:pPr>
            <a:r>
              <a:rPr lang="sv-SE" b="1" dirty="0" err="1">
                <a:latin typeface="Arial" charset="0"/>
              </a:rPr>
              <a:t>Formkonstans</a:t>
            </a:r>
            <a:r>
              <a:rPr lang="sv-SE" b="1" dirty="0">
                <a:latin typeface="Arial" charset="0"/>
              </a:rPr>
              <a:t> 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</a:pPr>
            <a:r>
              <a:rPr lang="sv-SE" dirty="0">
                <a:latin typeface="Arial" charset="0"/>
              </a:rPr>
              <a:t>Att kunna känna igen inlärda former trots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</a:pPr>
            <a:r>
              <a:rPr lang="sv-SE" dirty="0">
                <a:latin typeface="Arial" charset="0"/>
              </a:rPr>
              <a:t>smärre yttre förändringar.</a:t>
            </a:r>
          </a:p>
          <a:p>
            <a:pPr lvl="1" eaLnBrk="1" hangingPunct="1">
              <a:lnSpc>
                <a:spcPct val="90000"/>
              </a:lnSpc>
              <a:buFont typeface="Wingdings" charset="0"/>
              <a:buNone/>
            </a:pPr>
            <a:endParaRPr lang="sv-SE" sz="1800" dirty="0" smtClean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 typeface="Wingdings" charset="0"/>
              <a:buNone/>
            </a:pPr>
            <a:endParaRPr lang="sv-SE" sz="18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 typeface="Wingdings" charset="0"/>
              <a:buNone/>
            </a:pPr>
            <a:endParaRPr lang="sv-SE" sz="1800" dirty="0" smtClean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 typeface="Wingdings" charset="0"/>
              <a:buNone/>
            </a:pPr>
            <a:endParaRPr lang="sv-SE" sz="18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 typeface="Wingdings" charset="0"/>
              <a:buNone/>
            </a:pPr>
            <a:endParaRPr lang="sv-SE" sz="1800" dirty="0" smtClean="0">
              <a:latin typeface="Arial" charset="0"/>
            </a:endParaRPr>
          </a:p>
          <a:p>
            <a:pPr lvl="1" eaLnBrk="1" hangingPunct="1">
              <a:lnSpc>
                <a:spcPct val="90000"/>
              </a:lnSpc>
              <a:buFont typeface="Wingdings" charset="0"/>
              <a:buNone/>
            </a:pPr>
            <a:endParaRPr lang="sv-SE" sz="18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endParaRPr lang="sv-SE" sz="18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endParaRPr lang="sv-SE" sz="18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endParaRPr lang="sv-SE" sz="8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endParaRPr lang="sv-SE" sz="800" dirty="0">
              <a:latin typeface="Arial" charset="0"/>
            </a:endParaRPr>
          </a:p>
          <a:p>
            <a:pPr lvl="4" eaLnBrk="1" hangingPunct="1">
              <a:lnSpc>
                <a:spcPct val="90000"/>
              </a:lnSpc>
              <a:buFont typeface="Wingdings" charset="0"/>
              <a:buNone/>
            </a:pPr>
            <a:r>
              <a:rPr lang="sv-SE" sz="600" dirty="0">
                <a:latin typeface="Arial" charset="0"/>
              </a:rPr>
              <a:t>						</a:t>
            </a:r>
            <a:r>
              <a:rPr lang="sv-SE" sz="800" dirty="0">
                <a:latin typeface="Arial" charset="0"/>
              </a:rPr>
              <a:t>Annika Flenninger</a:t>
            </a:r>
          </a:p>
          <a:p>
            <a:pPr lvl="1" eaLnBrk="1" hangingPunct="1">
              <a:lnSpc>
                <a:spcPct val="90000"/>
              </a:lnSpc>
            </a:pPr>
            <a:endParaRPr lang="sv-SE" sz="8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endParaRPr lang="sv-SE" sz="1800" dirty="0">
              <a:latin typeface="Arial" charset="0"/>
            </a:endParaRPr>
          </a:p>
          <a:p>
            <a:pPr lvl="1" eaLnBrk="1" hangingPunct="1">
              <a:lnSpc>
                <a:spcPct val="90000"/>
              </a:lnSpc>
            </a:pPr>
            <a:endParaRPr lang="sv-SE" sz="1800" dirty="0">
              <a:latin typeface="Arial" charset="0"/>
            </a:endParaRPr>
          </a:p>
          <a:p>
            <a:pPr lvl="4" eaLnBrk="1" hangingPunct="1">
              <a:lnSpc>
                <a:spcPct val="90000"/>
              </a:lnSpc>
            </a:pPr>
            <a:endParaRPr lang="sv-SE" sz="1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870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897</Words>
  <Application>Microsoft Macintosh PowerPoint</Application>
  <PresentationFormat>Bildspel på skärmen (4:3)</PresentationFormat>
  <Paragraphs>407</Paragraphs>
  <Slides>27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27</vt:i4>
      </vt:variant>
    </vt:vector>
  </HeadingPairs>
  <TitlesOfParts>
    <vt:vector size="28" baseType="lpstr">
      <vt:lpstr>Office-tema</vt:lpstr>
      <vt:lpstr>PowerPoint-presentation</vt:lpstr>
      <vt:lpstr> Perception (bearbetning och tolkning) </vt:lpstr>
      <vt:lpstr> Inhibition  (reglering , kontroll och hämning)</vt:lpstr>
      <vt:lpstr>Diagnoser där perceptionsstörningar är vanlig förekommande</vt:lpstr>
      <vt:lpstr>PowerPoint-presentation</vt:lpstr>
      <vt:lpstr>Visuell perception</vt:lpstr>
      <vt:lpstr>Visuell perception</vt:lpstr>
      <vt:lpstr>Visuell perception</vt:lpstr>
      <vt:lpstr>Visuell perception </vt:lpstr>
      <vt:lpstr>Visuell närhet (visual closure)</vt:lpstr>
      <vt:lpstr>Visuell perception</vt:lpstr>
      <vt:lpstr>Auditiv perception</vt:lpstr>
      <vt:lpstr>Auditiv perception</vt:lpstr>
      <vt:lpstr>Auditiv perception</vt:lpstr>
      <vt:lpstr>Taktil perception</vt:lpstr>
      <vt:lpstr>Kinestetisk perception</vt:lpstr>
      <vt:lpstr>Vestibulär perception</vt:lpstr>
      <vt:lpstr>Vad påverkar vår perception?</vt:lpstr>
      <vt:lpstr>Minne</vt:lpstr>
      <vt:lpstr>Uppmärksamhet</vt:lpstr>
      <vt:lpstr>Arbetsminne</vt:lpstr>
      <vt:lpstr>Långtidsminne</vt:lpstr>
      <vt:lpstr>Procedurminne</vt:lpstr>
      <vt:lpstr>Episodiskt minne</vt:lpstr>
      <vt:lpstr>Semantiskt minne</vt:lpstr>
      <vt:lpstr>Exekutiva funktioner</vt:lpstr>
      <vt:lpstr>Litteraturförslag: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Annika Flenninger</dc:creator>
  <cp:lastModifiedBy>Annika Flenninger</cp:lastModifiedBy>
  <cp:revision>4</cp:revision>
  <dcterms:created xsi:type="dcterms:W3CDTF">2018-09-11T08:26:26Z</dcterms:created>
  <dcterms:modified xsi:type="dcterms:W3CDTF">2018-09-11T09:05:36Z</dcterms:modified>
</cp:coreProperties>
</file>